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0" r:id="rId1"/>
  </p:sldMasterIdLst>
  <p:notesMasterIdLst>
    <p:notesMasterId r:id="rId49"/>
  </p:notesMasterIdLst>
  <p:sldIdLst>
    <p:sldId id="352" r:id="rId2"/>
    <p:sldId id="612" r:id="rId3"/>
    <p:sldId id="614" r:id="rId4"/>
    <p:sldId id="610" r:id="rId5"/>
    <p:sldId id="611" r:id="rId6"/>
    <p:sldId id="580" r:id="rId7"/>
    <p:sldId id="581" r:id="rId8"/>
    <p:sldId id="582" r:id="rId9"/>
    <p:sldId id="584" r:id="rId10"/>
    <p:sldId id="613" r:id="rId11"/>
    <p:sldId id="615" r:id="rId12"/>
    <p:sldId id="408" r:id="rId13"/>
    <p:sldId id="409" r:id="rId14"/>
    <p:sldId id="410" r:id="rId15"/>
    <p:sldId id="411" r:id="rId16"/>
    <p:sldId id="412" r:id="rId17"/>
    <p:sldId id="413" r:id="rId18"/>
    <p:sldId id="414" r:id="rId19"/>
    <p:sldId id="415" r:id="rId20"/>
    <p:sldId id="602" r:id="rId21"/>
    <p:sldId id="571" r:id="rId22"/>
    <p:sldId id="574" r:id="rId23"/>
    <p:sldId id="603" r:id="rId24"/>
    <p:sldId id="576" r:id="rId25"/>
    <p:sldId id="604" r:id="rId26"/>
    <p:sldId id="577" r:id="rId27"/>
    <p:sldId id="575" r:id="rId28"/>
    <p:sldId id="605" r:id="rId29"/>
    <p:sldId id="578" r:id="rId30"/>
    <p:sldId id="606" r:id="rId31"/>
    <p:sldId id="607" r:id="rId32"/>
    <p:sldId id="608" r:id="rId33"/>
    <p:sldId id="609" r:id="rId34"/>
    <p:sldId id="587" r:id="rId35"/>
    <p:sldId id="588" r:id="rId36"/>
    <p:sldId id="589" r:id="rId37"/>
    <p:sldId id="585" r:id="rId38"/>
    <p:sldId id="590" r:id="rId39"/>
    <p:sldId id="586" r:id="rId40"/>
    <p:sldId id="591" r:id="rId41"/>
    <p:sldId id="579" r:id="rId42"/>
    <p:sldId id="597" r:id="rId43"/>
    <p:sldId id="596" r:id="rId44"/>
    <p:sldId id="598" r:id="rId45"/>
    <p:sldId id="599" r:id="rId46"/>
    <p:sldId id="600" r:id="rId47"/>
    <p:sldId id="601" r:id="rId48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entury Gothic" panose="020B0502020202020204" pitchFamily="34" charset="0"/>
      <p:regular r:id="rId54"/>
      <p:bold r:id="rId55"/>
      <p:italic r:id="rId56"/>
      <p:boldItalic r:id="rId57"/>
    </p:embeddedFont>
    <p:embeddedFont>
      <p:font typeface="Iosevka" panose="02000509000000000000" pitchFamily="49" charset="0"/>
      <p:regular r:id="rId58"/>
      <p:bold r:id="rId59"/>
      <p:italic r:id="rId60"/>
      <p:boldItalic r:id="rId61"/>
    </p:embeddedFont>
    <p:embeddedFont>
      <p:font typeface="PragmataPro" panose="02000509030000020004" pitchFamily="49" charset="0"/>
      <p:regular r:id="rId62"/>
      <p:bold r:id="rId63"/>
      <p:italic r:id="rId64"/>
    </p:embeddedFont>
    <p:embeddedFont>
      <p:font typeface="Roboto Condensed" panose="02000000000000000000" pitchFamily="2" charset="0"/>
      <p:regular r:id="rId65"/>
      <p:bold r:id="rId66"/>
      <p:italic r:id="rId67"/>
      <p:boldItalic r:id="rId68"/>
    </p:embeddedFont>
    <p:embeddedFont>
      <p:font typeface="Segoe UI" panose="020B0502040204020203" pitchFamily="34" charset="0"/>
      <p:regular r:id="rId69"/>
      <p:bold r:id="rId70"/>
      <p:italic r:id="rId71"/>
      <p:boldItalic r:id="rId72"/>
    </p:embeddedFont>
    <p:embeddedFont>
      <p:font typeface="Wingdings 3" panose="05040102010807070707" pitchFamily="18" charset="2"/>
      <p:regular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5155"/>
    <a:srgbClr val="0000FF"/>
    <a:srgbClr val="0070C0"/>
    <a:srgbClr val="EA6312"/>
    <a:srgbClr val="B04A0E"/>
    <a:srgbClr val="FCE5E4"/>
    <a:srgbClr val="B01513"/>
    <a:srgbClr val="339933"/>
    <a:srgbClr val="609E60"/>
    <a:srgbClr val="9345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13" autoAdjust="0"/>
    <p:restoredTop sz="94660" autoAdjust="0"/>
  </p:normalViewPr>
  <p:slideViewPr>
    <p:cSldViewPr snapToGrid="0">
      <p:cViewPr varScale="1">
        <p:scale>
          <a:sx n="109" d="100"/>
          <a:sy n="109" d="100"/>
        </p:scale>
        <p:origin x="114" y="22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896"/>
    </p:cViewPr>
  </p:sorterViewPr>
  <p:notesViewPr>
    <p:cSldViewPr snapToGrid="0">
      <p:cViewPr varScale="1">
        <p:scale>
          <a:sx n="91" d="100"/>
          <a:sy n="91" d="100"/>
        </p:scale>
        <p:origin x="37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2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CF9F2-EF58-4292-A2E3-BE574B834FB1}" type="datetimeFigureOut">
              <a:rPr lang="en-US" smtClean="0"/>
              <a:t>20/02/14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184E5-10BD-4B88-8B8D-7E02F91C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19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06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1D746-AC40-4845-8C13-93817A992986}" type="datetime1">
              <a:rPr lang="en-US" smtClean="0"/>
              <a:t>20/02/14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81470" y="0"/>
            <a:ext cx="838199" cy="767687"/>
          </a:xfrm>
        </p:spPr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5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AC5F-0917-415E-B5C9-A0907B2CAC71}" type="datetime1">
              <a:rPr lang="en-US" smtClean="0"/>
              <a:t>20/02/14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4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6DB3-8E47-431D-9899-09E8B0223585}" type="datetime1">
              <a:rPr lang="en-US" smtClean="0"/>
              <a:t>20/02/14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AC62-0DBF-4A8F-9021-40F42B86B6ED}" type="datetime1">
              <a:rPr lang="en-US" smtClean="0"/>
              <a:t>20/02/14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9321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264C-F781-4504-A96C-E873162A0479}" type="datetime1">
              <a:rPr lang="en-US" smtClean="0"/>
              <a:t>20/02/14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88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A47B-7841-4961-BCD7-9247516A6233}" type="datetime1">
              <a:rPr lang="en-US" smtClean="0"/>
              <a:t>20/02/14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2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F9F7C-7773-4527-97AD-129296C4F7D4}" type="datetime1">
              <a:rPr lang="en-US" smtClean="0"/>
              <a:t>20/02/14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53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26F5-3858-4BC8-BFC9-F9C15DDD8C29}" type="datetime1">
              <a:rPr lang="en-US" smtClean="0"/>
              <a:t>20/02/14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35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5054B-181D-4140-8B17-D4763DD99658}" type="datetime1">
              <a:rPr lang="en-US" smtClean="0"/>
              <a:t>20/02/14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35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87" y="360638"/>
            <a:ext cx="9981456" cy="585497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35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1" y="1224826"/>
            <a:ext cx="4929189" cy="5226774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713447" y="1224826"/>
            <a:ext cx="5911378" cy="5226774"/>
          </a:xfr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lIns="182880" tIns="91440" rIns="182880" bIns="91440">
            <a:normAutofit/>
          </a:bodyPr>
          <a:lstStyle>
            <a:lvl1pPr marL="0" indent="0">
              <a:spcBef>
                <a:spcPts val="0"/>
              </a:spcBef>
              <a:buNone/>
              <a:defRPr sz="1800" baseline="0">
                <a:latin typeface="PragmataPro" panose="02000509030000020004" pitchFamily="49" charset="0"/>
                <a:cs typeface="PragmataPro" panose="02000509030000020004" pitchFamily="49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671714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59D67-39F7-47E4-8CAC-E2236192C818}" type="datetime1">
              <a:rPr lang="en-US" smtClean="0"/>
              <a:t>20/02/14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5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828F-C784-4E4B-BDFE-22A887C9F5DD}" type="datetime1">
              <a:rPr lang="en-US" smtClean="0"/>
              <a:t>20/02/14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BC9A-5394-4356-9431-D06FD731727D}" type="datetime1">
              <a:rPr lang="en-US" smtClean="0"/>
              <a:t>20/02/14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9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C5C7-4972-43CA-8284-0DE751246583}" type="datetime1">
              <a:rPr lang="en-US" smtClean="0"/>
              <a:t>20/02/14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5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61EF-AC9F-4E1C-882A-EDAC70FB1D6A}" type="datetime1">
              <a:rPr lang="en-US" smtClean="0"/>
              <a:t>20/02/14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57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9257-2D4A-4B01-AE4B-368CD406AC3A}" type="datetime1">
              <a:rPr lang="en-US" smtClean="0"/>
              <a:t>20/02/14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3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C677C-7059-4667-8EB7-044500FFB8FC}" type="datetime1">
              <a:rPr lang="en-US" smtClean="0"/>
              <a:t>20/02/14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6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F3F6723-E809-4347-959B-3021FC585826}" type="datetime1">
              <a:rPr lang="en-US" smtClean="0"/>
              <a:t>20/02/14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786626" y="0"/>
            <a:ext cx="838199" cy="767687"/>
          </a:xfrm>
          <a:prstGeom prst="rect">
            <a:avLst/>
          </a:prstGeom>
          <a:solidFill>
            <a:srgbClr val="84100E"/>
          </a:solidFill>
          <a:effectLst>
            <a:outerShdw blurRad="635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ctr">
              <a:defRPr sz="2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F88DBB8-1E74-4F6F-8F9B-9C35EF6507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64243" y="53005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SimplyRhino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London</a:t>
            </a:r>
          </a:p>
          <a:p>
            <a:r>
              <a:rPr lang="en-US" sz="22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February 12-14,2020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2280185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Python Scripting for </a:t>
            </a:r>
          </a:p>
          <a:p>
            <a:pPr algn="ctr"/>
            <a:r>
              <a:rPr lang="en-US" sz="60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Rhino/Grasshopper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67336" y="597350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Long Nguyen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55AF7-5F49-4A36-902E-2AF25F19077D}"/>
              </a:ext>
            </a:extLst>
          </p:cNvPr>
          <p:cNvSpPr txBox="1"/>
          <p:nvPr/>
        </p:nvSpPr>
        <p:spPr>
          <a:xfrm>
            <a:off x="0" y="4219177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 3 – Part 2</a:t>
            </a:r>
          </a:p>
        </p:txBody>
      </p:sp>
    </p:spTree>
    <p:extLst>
      <p:ext uri="{BB962C8B-B14F-4D97-AF65-F5344CB8AC3E}">
        <p14:creationId xmlns:p14="http://schemas.microsoft.com/office/powerpoint/2010/main" val="216528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272" y="2089292"/>
            <a:ext cx="9981456" cy="1858779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accent5">
                    <a:lumMod val="75000"/>
                  </a:schemeClr>
                </a:solidFill>
              </a:rPr>
              <a:t>Live Example:</a:t>
            </a:r>
            <a:br>
              <a:rPr lang="en-US" sz="60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6000" dirty="0">
                <a:solidFill>
                  <a:schemeClr val="accent5">
                    <a:lumMod val="75000"/>
                  </a:schemeClr>
                </a:solidFill>
              </a:rPr>
              <a:t>Interactive mesh painting</a:t>
            </a:r>
            <a:br>
              <a:rPr lang="en-US" sz="60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6000" dirty="0">
                <a:solidFill>
                  <a:schemeClr val="accent5">
                    <a:lumMod val="75000"/>
                  </a:schemeClr>
                </a:solidFill>
              </a:rPr>
              <a:t>(using the mouse)</a:t>
            </a:r>
          </a:p>
        </p:txBody>
      </p:sp>
    </p:spTree>
    <p:extLst>
      <p:ext uri="{BB962C8B-B14F-4D97-AF65-F5344CB8AC3E}">
        <p14:creationId xmlns:p14="http://schemas.microsoft.com/office/powerpoint/2010/main" val="401820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272" y="2089292"/>
            <a:ext cx="9981456" cy="1858779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accent5">
                    <a:lumMod val="75000"/>
                  </a:schemeClr>
                </a:solidFill>
              </a:rPr>
              <a:t>Live Example:</a:t>
            </a:r>
            <a:br>
              <a:rPr lang="en-US" sz="60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6000" dirty="0">
                <a:solidFill>
                  <a:schemeClr val="accent5">
                    <a:lumMod val="75000"/>
                  </a:schemeClr>
                </a:solidFill>
              </a:rPr>
              <a:t>“Particle” System</a:t>
            </a:r>
          </a:p>
        </p:txBody>
      </p:sp>
    </p:spTree>
    <p:extLst>
      <p:ext uri="{BB962C8B-B14F-4D97-AF65-F5344CB8AC3E}">
        <p14:creationId xmlns:p14="http://schemas.microsoft.com/office/powerpoint/2010/main" val="41034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3571" y="325552"/>
            <a:ext cx="343158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1E51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Circle Relaxation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98796" y="5691052"/>
            <a:ext cx="3286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 Condensed" pitchFamily="2" charset="0"/>
                <a:ea typeface="Roboto Condensed" pitchFamily="2" charset="0"/>
              </a:rPr>
              <a:t>Circles overlapping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12064" y="5691052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 Condensed" pitchFamily="2" charset="0"/>
                <a:ea typeface="Roboto Condensed" pitchFamily="2" charset="0"/>
              </a:rPr>
              <a:t>No more overlapping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002"/>
          <a:stretch/>
        </p:blipFill>
        <p:spPr>
          <a:xfrm>
            <a:off x="6854426" y="1275989"/>
            <a:ext cx="4443045" cy="43334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665" r="2754"/>
          <a:stretch/>
        </p:blipFill>
        <p:spPr>
          <a:xfrm>
            <a:off x="763571" y="1271965"/>
            <a:ext cx="4442040" cy="43374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516213" y="3249089"/>
            <a:ext cx="1027611" cy="38317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9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3571" y="325552"/>
            <a:ext cx="87636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1E51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Relaxation: </a:t>
            </a:r>
          </a:p>
          <a:p>
            <a:r>
              <a:rPr lang="en-US" sz="2500" dirty="0">
                <a:solidFill>
                  <a:srgbClr val="1E51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Iteratively push the overlapping circles away from each other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988" y="1380876"/>
            <a:ext cx="4877481" cy="48774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988" y="1380876"/>
            <a:ext cx="4877481" cy="487748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988" y="1380876"/>
            <a:ext cx="4877481" cy="487748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988" y="1380875"/>
            <a:ext cx="4877481" cy="487748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988" y="1380875"/>
            <a:ext cx="4877481" cy="487748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988" y="1380875"/>
            <a:ext cx="4877481" cy="487748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987" y="1380874"/>
            <a:ext cx="4877481" cy="487748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987" y="1380874"/>
            <a:ext cx="4877481" cy="487748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474863" y="1459827"/>
            <a:ext cx="1636154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Iteration 0</a:t>
            </a:r>
          </a:p>
          <a:p>
            <a:pPr algn="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 algn="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  <a:p>
            <a:pPr algn="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  <a:p>
            <a:pPr algn="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  <a:p>
            <a:pPr algn="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 algn="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pPr algn="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  <a:p>
            <a:pPr algn="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  <a:p>
            <a:pPr algn="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17</a:t>
            </a:r>
          </a:p>
          <a:p>
            <a:pPr algn="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  <a:p>
            <a:pPr algn="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100</a:t>
            </a:r>
          </a:p>
          <a:p>
            <a:pPr algn="r"/>
            <a:endParaRPr lang="en-US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en-US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986" y="1380872"/>
            <a:ext cx="4877481" cy="487748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986" y="1380868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4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3571" y="325552"/>
            <a:ext cx="692792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1E51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 simple if there only 2 circles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56083" y="2118127"/>
            <a:ext cx="2050473" cy="2050473"/>
            <a:chOff x="2362983" y="1879601"/>
            <a:chExt cx="2050473" cy="2050473"/>
          </a:xfrm>
        </p:grpSpPr>
        <p:sp>
          <p:nvSpPr>
            <p:cNvPr id="3" name="Oval 2"/>
            <p:cNvSpPr/>
            <p:nvPr/>
          </p:nvSpPr>
          <p:spPr>
            <a:xfrm>
              <a:off x="2362983" y="1879601"/>
              <a:ext cx="2050473" cy="2050473"/>
            </a:xfrm>
            <a:prstGeom prst="ellipse">
              <a:avLst/>
            </a:prstGeom>
            <a:noFill/>
            <a:ln w="38100">
              <a:solidFill>
                <a:srgbClr val="ED5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268146" y="2784764"/>
              <a:ext cx="240146" cy="240146"/>
            </a:xfrm>
            <a:prstGeom prst="ellipse">
              <a:avLst/>
            </a:prstGeom>
            <a:solidFill>
              <a:srgbClr val="ED565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37746" y="3223491"/>
            <a:ext cx="2050473" cy="2050473"/>
            <a:chOff x="1337746" y="3223491"/>
            <a:chExt cx="2050473" cy="2050473"/>
          </a:xfrm>
        </p:grpSpPr>
        <p:sp>
          <p:nvSpPr>
            <p:cNvPr id="18" name="Oval 17"/>
            <p:cNvSpPr/>
            <p:nvPr/>
          </p:nvSpPr>
          <p:spPr>
            <a:xfrm>
              <a:off x="1337746" y="3223491"/>
              <a:ext cx="2050473" cy="2050473"/>
            </a:xfrm>
            <a:prstGeom prst="ellipse">
              <a:avLst/>
            </a:prstGeom>
            <a:noFill/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242909" y="4128654"/>
              <a:ext cx="240146" cy="24014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774543" y="1879601"/>
            <a:ext cx="2050473" cy="2050473"/>
            <a:chOff x="8774543" y="1879601"/>
            <a:chExt cx="2050473" cy="2050473"/>
          </a:xfrm>
        </p:grpSpPr>
        <p:sp>
          <p:nvSpPr>
            <p:cNvPr id="32" name="Oval 31"/>
            <p:cNvSpPr/>
            <p:nvPr/>
          </p:nvSpPr>
          <p:spPr>
            <a:xfrm>
              <a:off x="8774543" y="1879601"/>
              <a:ext cx="2050473" cy="2050473"/>
            </a:xfrm>
            <a:prstGeom prst="ellipse">
              <a:avLst/>
            </a:prstGeom>
            <a:noFill/>
            <a:ln w="38100">
              <a:solidFill>
                <a:srgbClr val="FF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679706" y="2784764"/>
              <a:ext cx="240146" cy="240146"/>
            </a:xfrm>
            <a:prstGeom prst="ellipse">
              <a:avLst/>
            </a:prstGeom>
            <a:solidFill>
              <a:srgbClr val="ED565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36869" y="3523672"/>
            <a:ext cx="2050473" cy="2050473"/>
            <a:chOff x="7536869" y="3523672"/>
            <a:chExt cx="2050473" cy="2050473"/>
          </a:xfrm>
        </p:grpSpPr>
        <p:sp>
          <p:nvSpPr>
            <p:cNvPr id="34" name="Oval 33"/>
            <p:cNvSpPr/>
            <p:nvPr/>
          </p:nvSpPr>
          <p:spPr>
            <a:xfrm>
              <a:off x="7536869" y="3523672"/>
              <a:ext cx="2050473" cy="2050473"/>
            </a:xfrm>
            <a:prstGeom prst="ellipse">
              <a:avLst/>
            </a:prstGeom>
            <a:noFill/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8442032" y="4428835"/>
              <a:ext cx="240146" cy="24014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ight Arrow 5"/>
          <p:cNvSpPr/>
          <p:nvPr/>
        </p:nvSpPr>
        <p:spPr>
          <a:xfrm>
            <a:off x="5541815" y="3455782"/>
            <a:ext cx="1514760" cy="4017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686850" y="2904837"/>
            <a:ext cx="31717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Need only 1 iteration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194817" y="2758440"/>
            <a:ext cx="264663" cy="364952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046815" y="4259797"/>
            <a:ext cx="300074" cy="380083"/>
          </a:xfrm>
          <a:prstGeom prst="straightConnector1">
            <a:avLst/>
          </a:prstGeom>
          <a:ln w="57150">
            <a:solidFill>
              <a:srgbClr val="ED5654"/>
            </a:solidFill>
            <a:tailEnd type="triangle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76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3571" y="325552"/>
            <a:ext cx="628614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1E51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there are more than 2 circles: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08956" y="1653769"/>
            <a:ext cx="2050473" cy="2050473"/>
            <a:chOff x="2362983" y="1879601"/>
            <a:chExt cx="2050473" cy="2050473"/>
          </a:xfrm>
        </p:grpSpPr>
        <p:sp>
          <p:nvSpPr>
            <p:cNvPr id="3" name="Oval 2"/>
            <p:cNvSpPr/>
            <p:nvPr/>
          </p:nvSpPr>
          <p:spPr>
            <a:xfrm>
              <a:off x="2362983" y="1879601"/>
              <a:ext cx="2050473" cy="2050473"/>
            </a:xfrm>
            <a:prstGeom prst="ellipse">
              <a:avLst/>
            </a:prstGeom>
            <a:noFill/>
            <a:ln w="38100">
              <a:solidFill>
                <a:srgbClr val="ED5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268146" y="2784764"/>
              <a:ext cx="240146" cy="240146"/>
            </a:xfrm>
            <a:prstGeom prst="ellipse">
              <a:avLst/>
            </a:prstGeom>
            <a:solidFill>
              <a:srgbClr val="ED565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91421" y="2737786"/>
            <a:ext cx="2050473" cy="2050473"/>
            <a:chOff x="1337746" y="3223491"/>
            <a:chExt cx="2050473" cy="2050473"/>
          </a:xfrm>
        </p:grpSpPr>
        <p:sp>
          <p:nvSpPr>
            <p:cNvPr id="18" name="Oval 17"/>
            <p:cNvSpPr/>
            <p:nvPr/>
          </p:nvSpPr>
          <p:spPr>
            <a:xfrm>
              <a:off x="1337746" y="3223491"/>
              <a:ext cx="2050473" cy="2050473"/>
            </a:xfrm>
            <a:prstGeom prst="ellipse">
              <a:avLst/>
            </a:prstGeom>
            <a:noFill/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242909" y="4128654"/>
              <a:ext cx="240146" cy="24014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88785" y="2837406"/>
            <a:ext cx="2050473" cy="2050473"/>
            <a:chOff x="3148073" y="2983345"/>
            <a:chExt cx="2050473" cy="2050473"/>
          </a:xfrm>
        </p:grpSpPr>
        <p:sp>
          <p:nvSpPr>
            <p:cNvPr id="34" name="Oval 33"/>
            <p:cNvSpPr/>
            <p:nvPr/>
          </p:nvSpPr>
          <p:spPr>
            <a:xfrm>
              <a:off x="3148073" y="2983345"/>
              <a:ext cx="2050473" cy="2050473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053236" y="3888508"/>
              <a:ext cx="240146" cy="24014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021237" y="5585154"/>
            <a:ext cx="84484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Step 1: Consider each pair of circles and calculate the move vectors to push them apart.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157913" y="2078988"/>
            <a:ext cx="276279" cy="60001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434231" y="2341183"/>
            <a:ext cx="241633" cy="337822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912450" y="3859216"/>
            <a:ext cx="377953" cy="588959"/>
          </a:xfrm>
          <a:prstGeom prst="straightConnector1">
            <a:avLst/>
          </a:prstGeom>
          <a:ln w="57150">
            <a:solidFill>
              <a:srgbClr val="ED5654"/>
            </a:solidFill>
            <a:tailEnd type="triangle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912450" y="3859217"/>
            <a:ext cx="634607" cy="52938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4983621" y="3742569"/>
            <a:ext cx="641810" cy="1842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344529" y="3760990"/>
            <a:ext cx="280903" cy="343428"/>
          </a:xfrm>
          <a:prstGeom prst="straightConnector1">
            <a:avLst/>
          </a:prstGeom>
          <a:ln w="57150">
            <a:solidFill>
              <a:srgbClr val="ED5654"/>
            </a:solidFill>
            <a:tailEnd type="triangle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51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3571" y="325552"/>
            <a:ext cx="628614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1E51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there are more than 2 circles: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918460" y="5733369"/>
            <a:ext cx="90313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Step 2: Compute the AVERAGE move vector for each circle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408956" y="1653769"/>
            <a:ext cx="2050473" cy="2050473"/>
            <a:chOff x="2362983" y="1879601"/>
            <a:chExt cx="2050473" cy="2050473"/>
          </a:xfrm>
        </p:grpSpPr>
        <p:sp>
          <p:nvSpPr>
            <p:cNvPr id="32" name="Oval 31"/>
            <p:cNvSpPr/>
            <p:nvPr/>
          </p:nvSpPr>
          <p:spPr>
            <a:xfrm>
              <a:off x="2362983" y="1879601"/>
              <a:ext cx="2050473" cy="2050473"/>
            </a:xfrm>
            <a:prstGeom prst="ellipse">
              <a:avLst/>
            </a:prstGeom>
            <a:noFill/>
            <a:ln w="38100">
              <a:solidFill>
                <a:srgbClr val="ED5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268146" y="2784764"/>
              <a:ext cx="240146" cy="240146"/>
            </a:xfrm>
            <a:prstGeom prst="ellipse">
              <a:avLst/>
            </a:prstGeom>
            <a:solidFill>
              <a:srgbClr val="ED565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591421" y="2737786"/>
            <a:ext cx="2050473" cy="2050473"/>
            <a:chOff x="1337746" y="3223491"/>
            <a:chExt cx="2050473" cy="2050473"/>
          </a:xfrm>
        </p:grpSpPr>
        <p:sp>
          <p:nvSpPr>
            <p:cNvPr id="39" name="Oval 38"/>
            <p:cNvSpPr/>
            <p:nvPr/>
          </p:nvSpPr>
          <p:spPr>
            <a:xfrm>
              <a:off x="1337746" y="3223491"/>
              <a:ext cx="2050473" cy="2050473"/>
            </a:xfrm>
            <a:prstGeom prst="ellipse">
              <a:avLst/>
            </a:prstGeom>
            <a:noFill/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2242909" y="4128654"/>
              <a:ext cx="240146" cy="24014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88785" y="2837406"/>
            <a:ext cx="2050473" cy="2050473"/>
            <a:chOff x="3148073" y="2983345"/>
            <a:chExt cx="2050473" cy="2050473"/>
          </a:xfrm>
        </p:grpSpPr>
        <p:sp>
          <p:nvSpPr>
            <p:cNvPr id="42" name="Oval 41"/>
            <p:cNvSpPr/>
            <p:nvPr/>
          </p:nvSpPr>
          <p:spPr>
            <a:xfrm>
              <a:off x="3148073" y="2983345"/>
              <a:ext cx="2050473" cy="2050473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4053236" y="3888508"/>
              <a:ext cx="240146" cy="24014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Arrow Connector 58"/>
          <p:cNvCxnSpPr/>
          <p:nvPr/>
        </p:nvCxnSpPr>
        <p:spPr>
          <a:xfrm flipH="1" flipV="1">
            <a:off x="6410957" y="2252663"/>
            <a:ext cx="23198" cy="426343"/>
          </a:xfrm>
          <a:prstGeom prst="straightConnector1">
            <a:avLst/>
          </a:prstGeom>
          <a:ln w="57150">
            <a:solidFill>
              <a:srgbClr val="ED5654"/>
            </a:solidFill>
            <a:tailEnd type="triangle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912450" y="3859216"/>
            <a:ext cx="393225" cy="24860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5220184" y="3753922"/>
            <a:ext cx="395432" cy="165616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3571" y="325552"/>
            <a:ext cx="628614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1E51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there are more than 2 circles: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77588" y="5738308"/>
            <a:ext cx="9466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Step 3: Move each circle according to its AVERAGE move vector. </a:t>
            </a:r>
            <a:endParaRPr lang="en-US" sz="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385720" y="1333097"/>
            <a:ext cx="2050473" cy="2050473"/>
            <a:chOff x="2362983" y="1879601"/>
            <a:chExt cx="2050473" cy="2050473"/>
          </a:xfrm>
        </p:grpSpPr>
        <p:sp>
          <p:nvSpPr>
            <p:cNvPr id="32" name="Oval 31"/>
            <p:cNvSpPr/>
            <p:nvPr/>
          </p:nvSpPr>
          <p:spPr>
            <a:xfrm>
              <a:off x="2362983" y="1879601"/>
              <a:ext cx="2050473" cy="2050473"/>
            </a:xfrm>
            <a:prstGeom prst="ellipse">
              <a:avLst/>
            </a:prstGeom>
            <a:noFill/>
            <a:ln w="38100">
              <a:solidFill>
                <a:srgbClr val="ED5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268146" y="2784764"/>
              <a:ext cx="240146" cy="240146"/>
            </a:xfrm>
            <a:prstGeom prst="ellipse">
              <a:avLst/>
            </a:prstGeom>
            <a:solidFill>
              <a:srgbClr val="ED565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279272" y="2856682"/>
            <a:ext cx="2050473" cy="2050473"/>
            <a:chOff x="1337746" y="3223491"/>
            <a:chExt cx="2050473" cy="2050473"/>
          </a:xfrm>
        </p:grpSpPr>
        <p:sp>
          <p:nvSpPr>
            <p:cNvPr id="39" name="Oval 38"/>
            <p:cNvSpPr/>
            <p:nvPr/>
          </p:nvSpPr>
          <p:spPr>
            <a:xfrm>
              <a:off x="1337746" y="3223491"/>
              <a:ext cx="2050473" cy="2050473"/>
            </a:xfrm>
            <a:prstGeom prst="ellipse">
              <a:avLst/>
            </a:prstGeom>
            <a:noFill/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2242909" y="4128654"/>
              <a:ext cx="240146" cy="24014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169770" y="3021199"/>
            <a:ext cx="2050473" cy="2050473"/>
            <a:chOff x="3148073" y="2983345"/>
            <a:chExt cx="2050473" cy="2050473"/>
          </a:xfrm>
        </p:grpSpPr>
        <p:sp>
          <p:nvSpPr>
            <p:cNvPr id="42" name="Oval 41"/>
            <p:cNvSpPr/>
            <p:nvPr/>
          </p:nvSpPr>
          <p:spPr>
            <a:xfrm>
              <a:off x="3148073" y="2983345"/>
              <a:ext cx="2050473" cy="2050473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4053236" y="3888508"/>
              <a:ext cx="240146" cy="24014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747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3571" y="325552"/>
            <a:ext cx="628614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1E51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there are more than 2 circles: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77588" y="5738308"/>
            <a:ext cx="9466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Notice how the overlapping has been slightly reduced!</a:t>
            </a:r>
            <a:endParaRPr lang="en-US" sz="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385720" y="1333097"/>
            <a:ext cx="2050473" cy="2050473"/>
            <a:chOff x="2362983" y="1879601"/>
            <a:chExt cx="2050473" cy="2050473"/>
          </a:xfrm>
        </p:grpSpPr>
        <p:sp>
          <p:nvSpPr>
            <p:cNvPr id="32" name="Oval 31"/>
            <p:cNvSpPr/>
            <p:nvPr/>
          </p:nvSpPr>
          <p:spPr>
            <a:xfrm>
              <a:off x="2362983" y="1879601"/>
              <a:ext cx="2050473" cy="2050473"/>
            </a:xfrm>
            <a:prstGeom prst="ellipse">
              <a:avLst/>
            </a:prstGeom>
            <a:noFill/>
            <a:ln w="38100">
              <a:solidFill>
                <a:srgbClr val="ED5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268146" y="2784764"/>
              <a:ext cx="240146" cy="240146"/>
            </a:xfrm>
            <a:prstGeom prst="ellipse">
              <a:avLst/>
            </a:prstGeom>
            <a:solidFill>
              <a:srgbClr val="ED565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279272" y="2856682"/>
            <a:ext cx="2050473" cy="2050473"/>
            <a:chOff x="1337746" y="3223491"/>
            <a:chExt cx="2050473" cy="2050473"/>
          </a:xfrm>
        </p:grpSpPr>
        <p:sp>
          <p:nvSpPr>
            <p:cNvPr id="39" name="Oval 38"/>
            <p:cNvSpPr/>
            <p:nvPr/>
          </p:nvSpPr>
          <p:spPr>
            <a:xfrm>
              <a:off x="1337746" y="3223491"/>
              <a:ext cx="2050473" cy="2050473"/>
            </a:xfrm>
            <a:prstGeom prst="ellipse">
              <a:avLst/>
            </a:prstGeom>
            <a:noFill/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2242909" y="4128654"/>
              <a:ext cx="240146" cy="24014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169770" y="3021199"/>
            <a:ext cx="2050473" cy="2050473"/>
            <a:chOff x="3148073" y="2983345"/>
            <a:chExt cx="2050473" cy="2050473"/>
          </a:xfrm>
        </p:grpSpPr>
        <p:sp>
          <p:nvSpPr>
            <p:cNvPr id="42" name="Oval 41"/>
            <p:cNvSpPr/>
            <p:nvPr/>
          </p:nvSpPr>
          <p:spPr>
            <a:xfrm>
              <a:off x="3148073" y="2983345"/>
              <a:ext cx="2050473" cy="2050473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4053236" y="3888508"/>
              <a:ext cx="240146" cy="24014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776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3571" y="325552"/>
            <a:ext cx="628614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1E51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there are more than 2 circles: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84516" y="5568248"/>
            <a:ext cx="94667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Repeat the entire process many times</a:t>
            </a:r>
          </a:p>
          <a:p>
            <a:pPr algn="ct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until there is near 0 overlapping</a:t>
            </a:r>
            <a:endParaRPr lang="en-US" sz="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323872" y="1256564"/>
            <a:ext cx="2050473" cy="2050473"/>
            <a:chOff x="2362983" y="1879601"/>
            <a:chExt cx="2050473" cy="2050473"/>
          </a:xfrm>
        </p:grpSpPr>
        <p:sp>
          <p:nvSpPr>
            <p:cNvPr id="32" name="Oval 31"/>
            <p:cNvSpPr/>
            <p:nvPr/>
          </p:nvSpPr>
          <p:spPr>
            <a:xfrm>
              <a:off x="2362983" y="1879601"/>
              <a:ext cx="2050473" cy="2050473"/>
            </a:xfrm>
            <a:prstGeom prst="ellipse">
              <a:avLst/>
            </a:prstGeom>
            <a:noFill/>
            <a:ln w="38100">
              <a:solidFill>
                <a:srgbClr val="ED5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268146" y="2784764"/>
              <a:ext cx="240146" cy="240146"/>
            </a:xfrm>
            <a:prstGeom prst="ellipse">
              <a:avLst/>
            </a:prstGeom>
            <a:solidFill>
              <a:srgbClr val="ED565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167411" y="2948438"/>
            <a:ext cx="2050473" cy="2050473"/>
            <a:chOff x="1337746" y="3223491"/>
            <a:chExt cx="2050473" cy="2050473"/>
          </a:xfrm>
        </p:grpSpPr>
        <p:sp>
          <p:nvSpPr>
            <p:cNvPr id="39" name="Oval 38"/>
            <p:cNvSpPr/>
            <p:nvPr/>
          </p:nvSpPr>
          <p:spPr>
            <a:xfrm>
              <a:off x="1337746" y="3223491"/>
              <a:ext cx="2050473" cy="2050473"/>
            </a:xfrm>
            <a:prstGeom prst="ellipse">
              <a:avLst/>
            </a:prstGeom>
            <a:noFill/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2242909" y="4128654"/>
              <a:ext cx="240146" cy="24014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349109" y="3043499"/>
            <a:ext cx="2050473" cy="2050473"/>
            <a:chOff x="3148073" y="2983345"/>
            <a:chExt cx="2050473" cy="2050473"/>
          </a:xfrm>
        </p:grpSpPr>
        <p:sp>
          <p:nvSpPr>
            <p:cNvPr id="42" name="Oval 41"/>
            <p:cNvSpPr/>
            <p:nvPr/>
          </p:nvSpPr>
          <p:spPr>
            <a:xfrm>
              <a:off x="3148073" y="2983345"/>
              <a:ext cx="2050473" cy="2050473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4053236" y="3888508"/>
              <a:ext cx="240146" cy="24014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306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272" y="2771081"/>
            <a:ext cx="9981456" cy="1858779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accent5">
                    <a:lumMod val="75000"/>
                  </a:schemeClr>
                </a:solidFill>
              </a:rPr>
              <a:t>Camera</a:t>
            </a:r>
          </a:p>
        </p:txBody>
      </p:sp>
    </p:spTree>
    <p:extLst>
      <p:ext uri="{BB962C8B-B14F-4D97-AF65-F5344CB8AC3E}">
        <p14:creationId xmlns:p14="http://schemas.microsoft.com/office/powerpoint/2010/main" val="420893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6192" y="2730976"/>
            <a:ext cx="9981456" cy="1858779"/>
          </a:xfrm>
        </p:spPr>
        <p:txBody>
          <a:bodyPr/>
          <a:lstStyle/>
          <a:p>
            <a:pPr algn="ctr"/>
            <a:r>
              <a:rPr lang="en-US" sz="5000" dirty="0">
                <a:solidFill>
                  <a:schemeClr val="accent5">
                    <a:lumMod val="75000"/>
                  </a:schemeClr>
                </a:solidFill>
              </a:rPr>
              <a:t>Object-Oriented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310715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Data 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2CA31-AF47-49DD-85B8-049591F2E71D}"/>
              </a:ext>
            </a:extLst>
          </p:cNvPr>
          <p:cNvSpPr txBox="1"/>
          <p:nvPr/>
        </p:nvSpPr>
        <p:spPr>
          <a:xfrm>
            <a:off x="665747" y="1081682"/>
            <a:ext cx="9392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Built-in Python types: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, float,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str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, bool,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Externally-defined types: Point3d, Vector3d, Curve, Mesh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2CA31-AF47-49DD-85B8-049591F2E71D}"/>
              </a:ext>
            </a:extLst>
          </p:cNvPr>
          <p:cNvSpPr txBox="1"/>
          <p:nvPr/>
        </p:nvSpPr>
        <p:spPr>
          <a:xfrm>
            <a:off x="1617934" y="4754871"/>
            <a:ext cx="9392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own custom data types?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40C0D-D5D9-4FE2-AF85-5CB2AD538027}"/>
              </a:ext>
            </a:extLst>
          </p:cNvPr>
          <p:cNvSpPr txBox="1"/>
          <p:nvPr/>
        </p:nvSpPr>
        <p:spPr>
          <a:xfrm>
            <a:off x="1511403" y="4208483"/>
            <a:ext cx="93926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about: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2C1AC6A-7690-4EFE-86D0-16EAAA00408D}"/>
              </a:ext>
            </a:extLst>
          </p:cNvPr>
          <p:cNvSpPr txBox="1">
            <a:spLocks/>
          </p:cNvSpPr>
          <p:nvPr/>
        </p:nvSpPr>
        <p:spPr>
          <a:xfrm>
            <a:off x="665747" y="2078100"/>
            <a:ext cx="5299186" cy="13725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myMesh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Mesh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myPoint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(0.2, 3, 4.2)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74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387BE3A6-0CA2-49E0-B961-5A6B78B6446D}"/>
              </a:ext>
            </a:extLst>
          </p:cNvPr>
          <p:cNvSpPr txBox="1">
            <a:spLocks/>
          </p:cNvSpPr>
          <p:nvPr/>
        </p:nvSpPr>
        <p:spPr>
          <a:xfrm>
            <a:off x="539046" y="1087093"/>
            <a:ext cx="5299186" cy="26944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class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Pyramid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:    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init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.BaseFrame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Plane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.WorldXY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.Width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1.0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.Length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1.0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.Height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1.0</a:t>
            </a:r>
          </a:p>
          <a:p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29563" y="208004"/>
            <a:ext cx="9981456" cy="779875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Example: The “Pyramid” data type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64845" y="2446908"/>
            <a:ext cx="4687909" cy="3423606"/>
            <a:chOff x="2299718" y="1887575"/>
            <a:chExt cx="4687909" cy="3423606"/>
          </a:xfrm>
        </p:grpSpPr>
        <p:sp>
          <p:nvSpPr>
            <p:cNvPr id="31" name="TextBox 30"/>
            <p:cNvSpPr txBox="1"/>
            <p:nvPr/>
          </p:nvSpPr>
          <p:spPr>
            <a:xfrm>
              <a:off x="5862329" y="4162123"/>
              <a:ext cx="659219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Roboto Condensed" pitchFamily="2" charset="0"/>
                  <a:ea typeface="Roboto Condensed" pitchFamily="2" charset="0"/>
                  <a:cs typeface="Segoe UI" panose="020B0502040204020203" pitchFamily="34" charset="0"/>
                </a:rPr>
                <a:t>C</a:t>
              </a:r>
              <a:endParaRPr lang="en-GB" sz="2000" b="1" dirty="0">
                <a:solidFill>
                  <a:schemeClr val="accent4">
                    <a:lumMod val="75000"/>
                  </a:schemeClr>
                </a:solidFill>
                <a:latin typeface="Roboto Condensed" pitchFamily="2" charset="0"/>
                <a:ea typeface="Roboto Condensed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223733" y="4054748"/>
              <a:ext cx="659219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Roboto Condensed" pitchFamily="2" charset="0"/>
                  <a:ea typeface="Roboto Condensed" pitchFamily="2" charset="0"/>
                  <a:cs typeface="Segoe UI" panose="020B0502040204020203" pitchFamily="34" charset="0"/>
                </a:rPr>
                <a:t>D</a:t>
              </a:r>
              <a:endParaRPr lang="en-GB" sz="2000" b="1" dirty="0">
                <a:solidFill>
                  <a:schemeClr val="accent4">
                    <a:lumMod val="75000"/>
                  </a:schemeClr>
                </a:solidFill>
                <a:latin typeface="Roboto Condensed" pitchFamily="2" charset="0"/>
                <a:ea typeface="Roboto Condensed" pitchFamily="2" charset="0"/>
                <a:cs typeface="Segoe UI" panose="020B0502040204020203" pitchFamily="34" charset="0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flipV="1">
              <a:off x="2836583" y="4381549"/>
              <a:ext cx="924104" cy="45672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836584" y="4838269"/>
              <a:ext cx="22248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5061385" y="4381549"/>
              <a:ext cx="924104" cy="4567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760687" y="4381549"/>
              <a:ext cx="222480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2836582" y="2344769"/>
              <a:ext cx="1592159" cy="24935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4428741" y="3567113"/>
              <a:ext cx="0" cy="104548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765694" y="2344768"/>
              <a:ext cx="663047" cy="204054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4428742" y="2344769"/>
              <a:ext cx="1556746" cy="20367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4423735" y="4612596"/>
              <a:ext cx="1933932" cy="0"/>
            </a:xfrm>
            <a:prstGeom prst="line">
              <a:avLst/>
            </a:prstGeom>
            <a:ln w="28575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522481" y="4608973"/>
              <a:ext cx="904687" cy="40738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085844" y="3222223"/>
              <a:ext cx="659219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Roboto Condensed" pitchFamily="2" charset="0"/>
                  <a:ea typeface="Roboto Condensed" pitchFamily="2" charset="0"/>
                  <a:cs typeface="Segoe UI" panose="020B0502040204020203" pitchFamily="34" charset="0"/>
                </a:rPr>
                <a:t>Z</a:t>
              </a:r>
              <a:endParaRPr lang="en-GB" dirty="0">
                <a:solidFill>
                  <a:srgbClr val="0070C0"/>
                </a:solidFill>
                <a:latin typeface="Roboto Condensed" pitchFamily="2" charset="0"/>
                <a:ea typeface="Roboto Condensed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28408" y="4425766"/>
              <a:ext cx="659219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339933"/>
                  </a:solidFill>
                  <a:latin typeface="Roboto Condensed" pitchFamily="2" charset="0"/>
                  <a:ea typeface="Roboto Condensed" pitchFamily="2" charset="0"/>
                  <a:cs typeface="Segoe UI" panose="020B0502040204020203" pitchFamily="34" charset="0"/>
                </a:rPr>
                <a:t>Y</a:t>
              </a:r>
              <a:endParaRPr lang="en-GB" dirty="0">
                <a:solidFill>
                  <a:srgbClr val="339933"/>
                </a:solidFill>
                <a:latin typeface="Roboto Condensed" pitchFamily="2" charset="0"/>
                <a:ea typeface="Roboto Condensed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23733" y="4895156"/>
              <a:ext cx="659219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  <a:latin typeface="Roboto Condensed" pitchFamily="2" charset="0"/>
                  <a:ea typeface="Roboto Condensed" pitchFamily="2" charset="0"/>
                  <a:cs typeface="Segoe UI" panose="020B0502040204020203" pitchFamily="34" charset="0"/>
                </a:rPr>
                <a:t>X</a:t>
              </a:r>
              <a:endParaRPr lang="en-GB" dirty="0">
                <a:solidFill>
                  <a:srgbClr val="C00000"/>
                </a:solidFill>
                <a:latin typeface="Roboto Condensed" pitchFamily="2" charset="0"/>
                <a:ea typeface="Roboto Condensed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740068" y="4741756"/>
              <a:ext cx="193028" cy="19302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4964872" y="4741756"/>
              <a:ext cx="193028" cy="19302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862440" y="4276383"/>
              <a:ext cx="193028" cy="19302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322698" y="2239201"/>
              <a:ext cx="193028" cy="19302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677368" y="4274904"/>
              <a:ext cx="193028" cy="19302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83340" y="1887575"/>
              <a:ext cx="659219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Roboto Condensed" pitchFamily="2" charset="0"/>
                  <a:ea typeface="Roboto Condensed" pitchFamily="2" charset="0"/>
                  <a:cs typeface="Segoe UI" panose="020B0502040204020203" pitchFamily="34" charset="0"/>
                </a:rPr>
                <a:t>M</a:t>
              </a:r>
              <a:endParaRPr lang="en-GB" sz="2000" b="1" dirty="0">
                <a:solidFill>
                  <a:schemeClr val="accent4">
                    <a:lumMod val="75000"/>
                  </a:schemeClr>
                </a:solidFill>
                <a:latin typeface="Roboto Condensed" pitchFamily="2" charset="0"/>
                <a:ea typeface="Roboto Condensed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299718" y="4879275"/>
              <a:ext cx="659219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Roboto Condensed" pitchFamily="2" charset="0"/>
                  <a:ea typeface="Roboto Condensed" pitchFamily="2" charset="0"/>
                  <a:cs typeface="Segoe UI" panose="020B0502040204020203" pitchFamily="34" charset="0"/>
                </a:rPr>
                <a:t>A</a:t>
              </a:r>
              <a:endParaRPr lang="en-GB" sz="2000" b="1" dirty="0">
                <a:solidFill>
                  <a:schemeClr val="accent4">
                    <a:lumMod val="75000"/>
                  </a:schemeClr>
                </a:solidFill>
                <a:latin typeface="Roboto Condensed" pitchFamily="2" charset="0"/>
                <a:ea typeface="Roboto Condensed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826545" y="4911071"/>
              <a:ext cx="659219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Roboto Condensed" pitchFamily="2" charset="0"/>
                  <a:ea typeface="Roboto Condensed" pitchFamily="2" charset="0"/>
                  <a:cs typeface="Segoe UI" panose="020B0502040204020203" pitchFamily="34" charset="0"/>
                </a:rPr>
                <a:t>B</a:t>
              </a:r>
              <a:endParaRPr lang="en-GB" sz="2000" b="1" dirty="0">
                <a:solidFill>
                  <a:schemeClr val="accent4">
                    <a:lumMod val="75000"/>
                  </a:schemeClr>
                </a:solidFill>
                <a:latin typeface="Roboto Condensed" pitchFamily="2" charset="0"/>
                <a:ea typeface="Roboto Condensed" pitchFamily="2" charset="0"/>
                <a:cs typeface="Segoe UI" panose="020B0502040204020203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 flipV="1">
              <a:off x="4423734" y="2344768"/>
              <a:ext cx="637651" cy="24935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0293A84F-BDCB-43DB-9E93-A0AD4A924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6626" y="0"/>
            <a:ext cx="838199" cy="767687"/>
          </a:xfrm>
        </p:spPr>
        <p:txBody>
          <a:bodyPr/>
          <a:lstStyle/>
          <a:p>
            <a:fld id="{2F88DBB8-1E74-4F6F-8F9B-9C35EF6507A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9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387BE3A6-0CA2-49E0-B961-5A6B78B6446D}"/>
              </a:ext>
            </a:extLst>
          </p:cNvPr>
          <p:cNvSpPr txBox="1">
            <a:spLocks/>
          </p:cNvSpPr>
          <p:nvPr/>
        </p:nvSpPr>
        <p:spPr>
          <a:xfrm>
            <a:off x="535699" y="865414"/>
            <a:ext cx="5299186" cy="56251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class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Pyramid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:    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init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.BaseFrame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Plane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.WorldXY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.Width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1.0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.Length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1.0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.Height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1.0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</a:p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Main Script:</a:t>
            </a:r>
          </a:p>
          <a:p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myPyramid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Pyramid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myPyramid.Width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myPyramid.Height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2</a:t>
            </a: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myPyramid.Height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yourPyramid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Pyramid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yourPyramid.Length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2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yourPyramid.Width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6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yourPyramid.Height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4</a:t>
            </a:r>
          </a:p>
          <a:p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29563" y="208004"/>
            <a:ext cx="9981456" cy="779875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Example: The “Pyramid” data type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8B8C41-249A-4D75-8AF0-3B78074653DF}"/>
              </a:ext>
            </a:extLst>
          </p:cNvPr>
          <p:cNvSpPr/>
          <p:nvPr/>
        </p:nvSpPr>
        <p:spPr>
          <a:xfrm>
            <a:off x="6790253" y="2080319"/>
            <a:ext cx="1720083" cy="374296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280BFE-42A1-4F29-823D-B61829B75E34}"/>
              </a:ext>
            </a:extLst>
          </p:cNvPr>
          <p:cNvSpPr/>
          <p:nvPr/>
        </p:nvSpPr>
        <p:spPr>
          <a:xfrm>
            <a:off x="6790254" y="1507099"/>
            <a:ext cx="1720083" cy="5732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myPyramid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</a:p>
          <a:p>
            <a:pPr algn="ctr"/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(type: Pyramid)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6F0CE4E-03E7-4265-8EDC-BA1620016134}"/>
              </a:ext>
            </a:extLst>
          </p:cNvPr>
          <p:cNvSpPr/>
          <p:nvPr/>
        </p:nvSpPr>
        <p:spPr>
          <a:xfrm>
            <a:off x="6998802" y="2248587"/>
            <a:ext cx="1278923" cy="3651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BaseFrame</a:t>
            </a:r>
            <a:endParaRPr lang="en-US" sz="1500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9F3A7B-AA32-4943-922D-AD5929B8B4B2}"/>
              </a:ext>
            </a:extLst>
          </p:cNvPr>
          <p:cNvSpPr/>
          <p:nvPr/>
        </p:nvSpPr>
        <p:spPr>
          <a:xfrm>
            <a:off x="6998802" y="2605690"/>
            <a:ext cx="1278923" cy="365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Plane.WorldXY</a:t>
            </a:r>
            <a:endParaRPr lang="en-US" sz="12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A6D878-1FB3-4518-B8EF-9991E0D8E543}"/>
              </a:ext>
            </a:extLst>
          </p:cNvPr>
          <p:cNvSpPr/>
          <p:nvPr/>
        </p:nvSpPr>
        <p:spPr>
          <a:xfrm>
            <a:off x="6998802" y="3130903"/>
            <a:ext cx="1278923" cy="3651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Width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920F1D-777B-499D-9BF7-BBDA1AD07B3D}"/>
              </a:ext>
            </a:extLst>
          </p:cNvPr>
          <p:cNvSpPr/>
          <p:nvPr/>
        </p:nvSpPr>
        <p:spPr>
          <a:xfrm>
            <a:off x="6998802" y="3488006"/>
            <a:ext cx="1278923" cy="365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1.0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205C63-5BA6-46EE-8C38-0B6493F27754}"/>
              </a:ext>
            </a:extLst>
          </p:cNvPr>
          <p:cNvSpPr/>
          <p:nvPr/>
        </p:nvSpPr>
        <p:spPr>
          <a:xfrm>
            <a:off x="6998802" y="4027671"/>
            <a:ext cx="1278923" cy="3651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Length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2CB029-69FF-48A4-896F-14FD4DED7A15}"/>
              </a:ext>
            </a:extLst>
          </p:cNvPr>
          <p:cNvSpPr/>
          <p:nvPr/>
        </p:nvSpPr>
        <p:spPr>
          <a:xfrm>
            <a:off x="6998802" y="4384774"/>
            <a:ext cx="1278923" cy="365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1.0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EBCD65F-AD13-4C7D-8AA7-2FB41A500239}"/>
              </a:ext>
            </a:extLst>
          </p:cNvPr>
          <p:cNvSpPr/>
          <p:nvPr/>
        </p:nvSpPr>
        <p:spPr>
          <a:xfrm>
            <a:off x="6998802" y="4909987"/>
            <a:ext cx="1278923" cy="3651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Height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527838-A1E2-405A-A0CB-E5E4BF3B9384}"/>
              </a:ext>
            </a:extLst>
          </p:cNvPr>
          <p:cNvSpPr/>
          <p:nvPr/>
        </p:nvSpPr>
        <p:spPr>
          <a:xfrm>
            <a:off x="6998802" y="5267090"/>
            <a:ext cx="1278923" cy="365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1.0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5D8DBF-87CF-4921-8620-51A3ACAAC2A0}"/>
              </a:ext>
            </a:extLst>
          </p:cNvPr>
          <p:cNvSpPr/>
          <p:nvPr/>
        </p:nvSpPr>
        <p:spPr>
          <a:xfrm>
            <a:off x="6998801" y="5265244"/>
            <a:ext cx="1278923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2.0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6BA3409-9437-4CB9-9015-6BB0394DED40}"/>
              </a:ext>
            </a:extLst>
          </p:cNvPr>
          <p:cNvSpPr/>
          <p:nvPr/>
        </p:nvSpPr>
        <p:spPr>
          <a:xfrm>
            <a:off x="9108337" y="2080319"/>
            <a:ext cx="1720083" cy="374296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9CD47D-2DFA-41C2-BF9F-617AD190C96E}"/>
              </a:ext>
            </a:extLst>
          </p:cNvPr>
          <p:cNvSpPr/>
          <p:nvPr/>
        </p:nvSpPr>
        <p:spPr>
          <a:xfrm>
            <a:off x="9108338" y="1507099"/>
            <a:ext cx="1720083" cy="5732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yourPyramid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</a:p>
          <a:p>
            <a:pPr algn="ctr"/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(type: Pyramid)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E81DE7A-B660-494E-A03A-A6F35700BE3F}"/>
              </a:ext>
            </a:extLst>
          </p:cNvPr>
          <p:cNvSpPr/>
          <p:nvPr/>
        </p:nvSpPr>
        <p:spPr>
          <a:xfrm>
            <a:off x="9316886" y="2248587"/>
            <a:ext cx="1278923" cy="3651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BaseFrame</a:t>
            </a:r>
            <a:endParaRPr lang="en-US" sz="1500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8388F48-7AFD-4DD5-B7AD-5C90B57823F8}"/>
              </a:ext>
            </a:extLst>
          </p:cNvPr>
          <p:cNvSpPr/>
          <p:nvPr/>
        </p:nvSpPr>
        <p:spPr>
          <a:xfrm>
            <a:off x="9316886" y="2605690"/>
            <a:ext cx="1278923" cy="365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Plane.WorldXY</a:t>
            </a:r>
            <a:endParaRPr lang="en-US" sz="12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7F167E6-A7F6-42AD-9F4A-F1984072C597}"/>
              </a:ext>
            </a:extLst>
          </p:cNvPr>
          <p:cNvSpPr/>
          <p:nvPr/>
        </p:nvSpPr>
        <p:spPr>
          <a:xfrm>
            <a:off x="9316886" y="3130903"/>
            <a:ext cx="1278923" cy="3651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Width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D03576B-7B1E-4EB8-A2DF-2935E27A9B9F}"/>
              </a:ext>
            </a:extLst>
          </p:cNvPr>
          <p:cNvSpPr/>
          <p:nvPr/>
        </p:nvSpPr>
        <p:spPr>
          <a:xfrm>
            <a:off x="9316886" y="3488006"/>
            <a:ext cx="1278923" cy="365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1.0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B1A373C-5D8D-468C-A776-0DB5FD55B434}"/>
              </a:ext>
            </a:extLst>
          </p:cNvPr>
          <p:cNvSpPr/>
          <p:nvPr/>
        </p:nvSpPr>
        <p:spPr>
          <a:xfrm>
            <a:off x="9316886" y="4027671"/>
            <a:ext cx="1278923" cy="3651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Length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40807D1-B790-4DD2-914C-5F2F200A27D0}"/>
              </a:ext>
            </a:extLst>
          </p:cNvPr>
          <p:cNvSpPr/>
          <p:nvPr/>
        </p:nvSpPr>
        <p:spPr>
          <a:xfrm>
            <a:off x="9316886" y="4384774"/>
            <a:ext cx="1278923" cy="365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1.0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4AAA003-6338-433D-A2C8-0DA96495F402}"/>
              </a:ext>
            </a:extLst>
          </p:cNvPr>
          <p:cNvSpPr/>
          <p:nvPr/>
        </p:nvSpPr>
        <p:spPr>
          <a:xfrm>
            <a:off x="9316886" y="4909987"/>
            <a:ext cx="1278923" cy="3651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Height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A51BC66-4127-4785-9050-B26660196647}"/>
              </a:ext>
            </a:extLst>
          </p:cNvPr>
          <p:cNvSpPr/>
          <p:nvPr/>
        </p:nvSpPr>
        <p:spPr>
          <a:xfrm>
            <a:off x="9316886" y="5267090"/>
            <a:ext cx="1278923" cy="365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1.0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0389AFE-5F1D-4919-8157-CA0FE9FE06AA}"/>
              </a:ext>
            </a:extLst>
          </p:cNvPr>
          <p:cNvSpPr/>
          <p:nvPr/>
        </p:nvSpPr>
        <p:spPr>
          <a:xfrm>
            <a:off x="9316886" y="4392796"/>
            <a:ext cx="1278923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2.0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90ED140-BBA4-4A12-AE00-2503A086E74C}"/>
              </a:ext>
            </a:extLst>
          </p:cNvPr>
          <p:cNvSpPr/>
          <p:nvPr/>
        </p:nvSpPr>
        <p:spPr>
          <a:xfrm>
            <a:off x="9316885" y="3487353"/>
            <a:ext cx="1278923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6.0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9E85D7F-25B2-4179-A383-9AE858852868}"/>
              </a:ext>
            </a:extLst>
          </p:cNvPr>
          <p:cNvSpPr/>
          <p:nvPr/>
        </p:nvSpPr>
        <p:spPr>
          <a:xfrm>
            <a:off x="9316884" y="5267090"/>
            <a:ext cx="1278923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4.0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B6293D83-4676-4604-841D-64E11066C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6626" y="0"/>
            <a:ext cx="838199" cy="767687"/>
          </a:xfrm>
        </p:spPr>
        <p:txBody>
          <a:bodyPr/>
          <a:lstStyle/>
          <a:p>
            <a:fld id="{2F88DBB8-1E74-4F6F-8F9B-9C35EF6507AF}" type="slidenum">
              <a:rPr lang="en-US" smtClean="0"/>
              <a:t>23</a:t>
            </a:fld>
            <a:endParaRPr lang="en-US"/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9A14D6E2-7576-4554-B17D-DF29217E5388}"/>
              </a:ext>
            </a:extLst>
          </p:cNvPr>
          <p:cNvSpPr txBox="1">
            <a:spLocks/>
          </p:cNvSpPr>
          <p:nvPr/>
        </p:nvSpPr>
        <p:spPr>
          <a:xfrm>
            <a:off x="3944754" y="3379425"/>
            <a:ext cx="2443213" cy="7798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Similar to: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myMesh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Mesh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5134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3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31" grpId="0" animBg="1"/>
      <p:bldP spid="3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24</a:t>
            </a:fld>
            <a:endParaRPr lang="en-US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387BE3A6-0CA2-49E0-B961-5A6B78B6446D}"/>
              </a:ext>
            </a:extLst>
          </p:cNvPr>
          <p:cNvSpPr txBox="1">
            <a:spLocks/>
          </p:cNvSpPr>
          <p:nvPr/>
        </p:nvSpPr>
        <p:spPr>
          <a:xfrm>
            <a:off x="535698" y="2098307"/>
            <a:ext cx="7132121" cy="449843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class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Pyramid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:    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init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baseFrame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width, length, height):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.BaseFrame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baseFrame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.Width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width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.Length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length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.Height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height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</a:p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Main Script:</a:t>
            </a:r>
          </a:p>
          <a:p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myPyramid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=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Pyramid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Plane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.WorldXY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2, 6, 4)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yourPyramid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Pyramid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Plane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.WorldYZ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8, 2, 5)</a:t>
            </a: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myPyramid.Length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yourPyramid.Length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29563" y="208004"/>
            <a:ext cx="9157198" cy="779875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Constructor with parameters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7BE3A6-0CA2-49E0-B961-5A6B78B6446D}"/>
              </a:ext>
            </a:extLst>
          </p:cNvPr>
          <p:cNvSpPr txBox="1">
            <a:spLocks/>
          </p:cNvSpPr>
          <p:nvPr/>
        </p:nvSpPr>
        <p:spPr>
          <a:xfrm>
            <a:off x="8226342" y="5873745"/>
            <a:ext cx="2969502" cy="709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2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2B06B7-1FFD-4FF2-A8A3-234008BB5FB6}"/>
              </a:ext>
            </a:extLst>
          </p:cNvPr>
          <p:cNvSpPr/>
          <p:nvPr/>
        </p:nvSpPr>
        <p:spPr>
          <a:xfrm>
            <a:off x="8099289" y="1438634"/>
            <a:ext cx="1720083" cy="374296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F1A4AF-F81D-4B16-AD32-E48B3A12B6ED}"/>
              </a:ext>
            </a:extLst>
          </p:cNvPr>
          <p:cNvSpPr/>
          <p:nvPr/>
        </p:nvSpPr>
        <p:spPr>
          <a:xfrm>
            <a:off x="8099290" y="865414"/>
            <a:ext cx="1720083" cy="5732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myPyramid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</a:p>
          <a:p>
            <a:pPr algn="ctr"/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(type: Pyramid)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3038B5-FFBB-48BE-94C3-D417323562B4}"/>
              </a:ext>
            </a:extLst>
          </p:cNvPr>
          <p:cNvSpPr/>
          <p:nvPr/>
        </p:nvSpPr>
        <p:spPr>
          <a:xfrm>
            <a:off x="8307838" y="1606902"/>
            <a:ext cx="1278923" cy="3651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BaseFrame</a:t>
            </a:r>
            <a:endParaRPr lang="en-US" sz="1500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18663F-7569-42C7-8CBE-177B86F671C9}"/>
              </a:ext>
            </a:extLst>
          </p:cNvPr>
          <p:cNvSpPr/>
          <p:nvPr/>
        </p:nvSpPr>
        <p:spPr>
          <a:xfrm>
            <a:off x="8307838" y="1964005"/>
            <a:ext cx="1278923" cy="36512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Plane.WorldXY</a:t>
            </a:r>
            <a:endParaRPr lang="en-US" sz="12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90F0A7-081D-4866-8468-F6A09A52C954}"/>
              </a:ext>
            </a:extLst>
          </p:cNvPr>
          <p:cNvSpPr/>
          <p:nvPr/>
        </p:nvSpPr>
        <p:spPr>
          <a:xfrm>
            <a:off x="8307838" y="2489218"/>
            <a:ext cx="1278923" cy="3651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Width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1045A-A9E2-47A7-9861-F46EFB1BD04E}"/>
              </a:ext>
            </a:extLst>
          </p:cNvPr>
          <p:cNvSpPr/>
          <p:nvPr/>
        </p:nvSpPr>
        <p:spPr>
          <a:xfrm>
            <a:off x="8307838" y="2846321"/>
            <a:ext cx="1278923" cy="36512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2.0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47D382-EAD9-46C1-B0AF-DACAD6D3052B}"/>
              </a:ext>
            </a:extLst>
          </p:cNvPr>
          <p:cNvSpPr/>
          <p:nvPr/>
        </p:nvSpPr>
        <p:spPr>
          <a:xfrm>
            <a:off x="8307838" y="3385986"/>
            <a:ext cx="1278923" cy="3651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Length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D9E421-98C7-4AAE-AF0C-DE8AA50E1D6C}"/>
              </a:ext>
            </a:extLst>
          </p:cNvPr>
          <p:cNvSpPr/>
          <p:nvPr/>
        </p:nvSpPr>
        <p:spPr>
          <a:xfrm>
            <a:off x="8307838" y="3743089"/>
            <a:ext cx="1278923" cy="36512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6.0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FCAF32-4BEE-4D05-83A4-386D74B74D0E}"/>
              </a:ext>
            </a:extLst>
          </p:cNvPr>
          <p:cNvSpPr/>
          <p:nvPr/>
        </p:nvSpPr>
        <p:spPr>
          <a:xfrm>
            <a:off x="8307838" y="4268302"/>
            <a:ext cx="1278923" cy="3651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Height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242E96-F89B-466E-9136-CB78A761AB66}"/>
              </a:ext>
            </a:extLst>
          </p:cNvPr>
          <p:cNvSpPr/>
          <p:nvPr/>
        </p:nvSpPr>
        <p:spPr>
          <a:xfrm>
            <a:off x="8307838" y="4625405"/>
            <a:ext cx="1278923" cy="36512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4.0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75A312-B4B8-4262-9FE8-CC3007E8CE75}"/>
              </a:ext>
            </a:extLst>
          </p:cNvPr>
          <p:cNvSpPr/>
          <p:nvPr/>
        </p:nvSpPr>
        <p:spPr>
          <a:xfrm>
            <a:off x="10157491" y="1438634"/>
            <a:ext cx="1720083" cy="374296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2EEA3F-691C-47E5-BC7F-D5EFB9DE1F84}"/>
              </a:ext>
            </a:extLst>
          </p:cNvPr>
          <p:cNvSpPr/>
          <p:nvPr/>
        </p:nvSpPr>
        <p:spPr>
          <a:xfrm>
            <a:off x="10157492" y="865414"/>
            <a:ext cx="1720083" cy="5732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yourPyramid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</a:p>
          <a:p>
            <a:pPr algn="ctr"/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(type: Pyramid)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DD3C16-702B-4234-9E52-288B0147E4FA}"/>
              </a:ext>
            </a:extLst>
          </p:cNvPr>
          <p:cNvSpPr/>
          <p:nvPr/>
        </p:nvSpPr>
        <p:spPr>
          <a:xfrm>
            <a:off x="10366040" y="1606902"/>
            <a:ext cx="1278923" cy="3651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BaseFrame</a:t>
            </a:r>
            <a:endParaRPr lang="en-US" sz="1500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FBEDD1-A4DB-4E12-9289-AA8D0A601ABE}"/>
              </a:ext>
            </a:extLst>
          </p:cNvPr>
          <p:cNvSpPr/>
          <p:nvPr/>
        </p:nvSpPr>
        <p:spPr>
          <a:xfrm>
            <a:off x="10366040" y="1964005"/>
            <a:ext cx="1278923" cy="36512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Plane.WorldXY</a:t>
            </a:r>
            <a:endParaRPr lang="en-US" sz="12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AE8905-DD03-4B9B-AA6F-21F8D15323AA}"/>
              </a:ext>
            </a:extLst>
          </p:cNvPr>
          <p:cNvSpPr/>
          <p:nvPr/>
        </p:nvSpPr>
        <p:spPr>
          <a:xfrm>
            <a:off x="10366040" y="2489218"/>
            <a:ext cx="1278923" cy="3651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Width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3B389D-B501-4BFA-A3B2-1C8C180D31EE}"/>
              </a:ext>
            </a:extLst>
          </p:cNvPr>
          <p:cNvSpPr/>
          <p:nvPr/>
        </p:nvSpPr>
        <p:spPr>
          <a:xfrm>
            <a:off x="10366040" y="2846321"/>
            <a:ext cx="1278923" cy="36512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8.0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78AAC4-FABA-48D9-B793-4B996664AF65}"/>
              </a:ext>
            </a:extLst>
          </p:cNvPr>
          <p:cNvSpPr/>
          <p:nvPr/>
        </p:nvSpPr>
        <p:spPr>
          <a:xfrm>
            <a:off x="10366040" y="3385986"/>
            <a:ext cx="1278923" cy="3651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Length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4B1F08E-9094-46E1-87CC-503B4B6AF60F}"/>
              </a:ext>
            </a:extLst>
          </p:cNvPr>
          <p:cNvSpPr/>
          <p:nvPr/>
        </p:nvSpPr>
        <p:spPr>
          <a:xfrm>
            <a:off x="10366040" y="3743089"/>
            <a:ext cx="1278923" cy="36512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2.0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D73EBE-4EDA-4491-9E70-EFB2A0D86E2B}"/>
              </a:ext>
            </a:extLst>
          </p:cNvPr>
          <p:cNvSpPr/>
          <p:nvPr/>
        </p:nvSpPr>
        <p:spPr>
          <a:xfrm>
            <a:off x="10366040" y="4268302"/>
            <a:ext cx="1278923" cy="3651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Height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16BC5A-B03B-4CB3-86B5-4FF24E8BF9B6}"/>
              </a:ext>
            </a:extLst>
          </p:cNvPr>
          <p:cNvSpPr/>
          <p:nvPr/>
        </p:nvSpPr>
        <p:spPr>
          <a:xfrm>
            <a:off x="10366040" y="4625405"/>
            <a:ext cx="1278923" cy="36512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5.0</a:t>
            </a:r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47656ECA-5268-4EAD-B478-F03AF5646C07}"/>
              </a:ext>
            </a:extLst>
          </p:cNvPr>
          <p:cNvSpPr txBox="1">
            <a:spLocks/>
          </p:cNvSpPr>
          <p:nvPr/>
        </p:nvSpPr>
        <p:spPr>
          <a:xfrm>
            <a:off x="547037" y="937949"/>
            <a:ext cx="4281588" cy="7798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Similar to: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myMesh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(3.1, 2.0, 3.0)</a:t>
            </a:r>
          </a:p>
        </p:txBody>
      </p:sp>
    </p:spTree>
    <p:extLst>
      <p:ext uri="{BB962C8B-B14F-4D97-AF65-F5344CB8AC3E}">
        <p14:creationId xmlns:p14="http://schemas.microsoft.com/office/powerpoint/2010/main" val="404206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 data type has a set of pre-defined methods: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2C1AC6A-7690-4EFE-86D0-16EAAA00408D}"/>
              </a:ext>
            </a:extLst>
          </p:cNvPr>
          <p:cNvSpPr txBox="1">
            <a:spLocks/>
          </p:cNvSpPr>
          <p:nvPr/>
        </p:nvSpPr>
        <p:spPr>
          <a:xfrm>
            <a:off x="570687" y="1259953"/>
            <a:ext cx="5299186" cy="13725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myLine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Line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(...)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myLine.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PointAt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(0.3)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5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26</a:t>
            </a:fld>
            <a:endParaRPr lang="en-US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387BE3A6-0CA2-49E0-B961-5A6B78B6446D}"/>
              </a:ext>
            </a:extLst>
          </p:cNvPr>
          <p:cNvSpPr txBox="1">
            <a:spLocks/>
          </p:cNvSpPr>
          <p:nvPr/>
        </p:nvSpPr>
        <p:spPr>
          <a:xfrm>
            <a:off x="535698" y="865415"/>
            <a:ext cx="7471960" cy="58794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class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Pyramid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:   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init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baseFrame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width, length, height):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.BaseFrame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baseFrame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.Width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width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.Length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length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.Height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height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GetVolume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return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.Width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*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.Height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*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.Length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/ 3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</a:p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Main Script:</a:t>
            </a:r>
          </a:p>
          <a:p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myPyramid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=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Pyramid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Plane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.WorldXY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2, 6, 4)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yourPyramid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Pyramid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Plane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.WorldYZ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8, 2, 5)</a:t>
            </a: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myPyramid.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GetVolume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yourPyramid.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GetVolume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29563" y="208004"/>
            <a:ext cx="9981456" cy="779875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Defining the method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GetVolume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for our Pyramid class</a:t>
            </a:r>
          </a:p>
        </p:txBody>
      </p:sp>
    </p:spTree>
    <p:extLst>
      <p:ext uri="{BB962C8B-B14F-4D97-AF65-F5344CB8AC3E}">
        <p14:creationId xmlns:p14="http://schemas.microsoft.com/office/powerpoint/2010/main" val="358849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27</a:t>
            </a:fld>
            <a:endParaRPr lang="en-US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387BE3A6-0CA2-49E0-B961-5A6B78B6446D}"/>
              </a:ext>
            </a:extLst>
          </p:cNvPr>
          <p:cNvSpPr txBox="1">
            <a:spLocks/>
          </p:cNvSpPr>
          <p:nvPr/>
        </p:nvSpPr>
        <p:spPr>
          <a:xfrm>
            <a:off x="127247" y="806513"/>
            <a:ext cx="11706687" cy="587750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550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5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25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sz="25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sz="25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28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class</a:t>
            </a:r>
            <a:r>
              <a:rPr lang="en-US" sz="28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2800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Pyramid</a:t>
            </a:r>
            <a:r>
              <a:rPr lang="en-US" sz="2800" dirty="0">
                <a:latin typeface="Iosevka" panose="02000509000000000000" pitchFamily="49" charset="0"/>
                <a:ea typeface="Iosevka" panose="02000509000000000000" pitchFamily="49" charset="0"/>
              </a:rPr>
              <a:t>:   </a:t>
            </a:r>
          </a:p>
          <a:p>
            <a:r>
              <a:rPr lang="en-US" sz="2800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sz="28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sz="28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US" sz="28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init</a:t>
            </a:r>
            <a:r>
              <a:rPr lang="en-US" sz="28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US" sz="28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800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sz="2800" dirty="0" err="1">
                <a:latin typeface="Iosevka" panose="02000509000000000000" pitchFamily="49" charset="0"/>
                <a:ea typeface="Iosevka" panose="02000509000000000000" pitchFamily="49" charset="0"/>
              </a:rPr>
              <a:t>baseFrame</a:t>
            </a:r>
            <a:r>
              <a:rPr lang="en-US" sz="2800" dirty="0">
                <a:latin typeface="Iosevka" panose="02000509000000000000" pitchFamily="49" charset="0"/>
                <a:ea typeface="Iosevka" panose="02000509000000000000" pitchFamily="49" charset="0"/>
              </a:rPr>
              <a:t>, width, length, height):</a:t>
            </a:r>
          </a:p>
          <a:p>
            <a:r>
              <a:rPr lang="en-US" sz="28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28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800" dirty="0" err="1">
                <a:latin typeface="Iosevka" panose="02000509000000000000" pitchFamily="49" charset="0"/>
                <a:ea typeface="Iosevka" panose="02000509000000000000" pitchFamily="49" charset="0"/>
              </a:rPr>
              <a:t>.BaseFrame</a:t>
            </a:r>
            <a:r>
              <a:rPr lang="en-US" sz="2800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sz="2800" dirty="0" err="1">
                <a:latin typeface="Iosevka" panose="02000509000000000000" pitchFamily="49" charset="0"/>
                <a:ea typeface="Iosevka" panose="02000509000000000000" pitchFamily="49" charset="0"/>
              </a:rPr>
              <a:t>baseFrame</a:t>
            </a:r>
            <a:endParaRPr lang="en-US" sz="28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28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28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800" dirty="0" err="1">
                <a:latin typeface="Iosevka" panose="02000509000000000000" pitchFamily="49" charset="0"/>
                <a:ea typeface="Iosevka" panose="02000509000000000000" pitchFamily="49" charset="0"/>
              </a:rPr>
              <a:t>.Width</a:t>
            </a:r>
            <a:r>
              <a:rPr lang="en-US" sz="2800" dirty="0">
                <a:latin typeface="Iosevka" panose="02000509000000000000" pitchFamily="49" charset="0"/>
                <a:ea typeface="Iosevka" panose="02000509000000000000" pitchFamily="49" charset="0"/>
              </a:rPr>
              <a:t> = width</a:t>
            </a:r>
          </a:p>
          <a:p>
            <a:r>
              <a:rPr lang="en-US" sz="28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28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800" dirty="0" err="1">
                <a:latin typeface="Iosevka" panose="02000509000000000000" pitchFamily="49" charset="0"/>
                <a:ea typeface="Iosevka" panose="02000509000000000000" pitchFamily="49" charset="0"/>
              </a:rPr>
              <a:t>.Length</a:t>
            </a:r>
            <a:r>
              <a:rPr lang="en-US" sz="2800" dirty="0">
                <a:latin typeface="Iosevka" panose="02000509000000000000" pitchFamily="49" charset="0"/>
                <a:ea typeface="Iosevka" panose="02000509000000000000" pitchFamily="49" charset="0"/>
              </a:rPr>
              <a:t> = length</a:t>
            </a:r>
          </a:p>
          <a:p>
            <a:r>
              <a:rPr lang="en-US" sz="28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28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800" dirty="0" err="1">
                <a:latin typeface="Iosevka" panose="02000509000000000000" pitchFamily="49" charset="0"/>
                <a:ea typeface="Iosevka" panose="02000509000000000000" pitchFamily="49" charset="0"/>
              </a:rPr>
              <a:t>.Height</a:t>
            </a:r>
            <a:r>
              <a:rPr lang="en-US" sz="2800" dirty="0">
                <a:latin typeface="Iosevka" panose="02000509000000000000" pitchFamily="49" charset="0"/>
                <a:ea typeface="Iosevka" panose="02000509000000000000" pitchFamily="49" charset="0"/>
              </a:rPr>
              <a:t> = height</a:t>
            </a:r>
          </a:p>
          <a:p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</a:p>
          <a:p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   ...</a:t>
            </a:r>
          </a:p>
          <a:p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</a:p>
          <a:p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sz="25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2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GetEdges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25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       A = </a:t>
            </a:r>
            <a:r>
              <a:rPr lang="en-US" sz="2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.BaseFrame.Origin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- </a:t>
            </a:r>
            <a:r>
              <a:rPr lang="en-US" sz="2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.BaseFrame.XAxis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* 0.5 * </a:t>
            </a:r>
            <a:r>
              <a:rPr lang="en-US" sz="2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.Width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+ </a:t>
            </a:r>
            <a:r>
              <a:rPr lang="en-US" sz="2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.BaseFrame.YAxis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* 0.5 * </a:t>
            </a:r>
            <a:r>
              <a:rPr lang="en-US" sz="2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.Length</a:t>
            </a:r>
            <a:endParaRPr lang="en-US" sz="25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       B = </a:t>
            </a:r>
            <a:r>
              <a:rPr lang="en-US" sz="2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.BaseFrame.Origin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+ </a:t>
            </a:r>
            <a:r>
              <a:rPr lang="en-US" sz="2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.BaseFrame.XAxis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* 0.5 * </a:t>
            </a:r>
            <a:r>
              <a:rPr lang="en-US" sz="2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.Width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+ </a:t>
            </a:r>
            <a:r>
              <a:rPr lang="en-US" sz="2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.BaseFrame.YAxis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* 0.5 * </a:t>
            </a:r>
            <a:r>
              <a:rPr lang="en-US" sz="2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.Length</a:t>
            </a:r>
            <a:endParaRPr lang="en-US" sz="25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       C = </a:t>
            </a:r>
            <a:r>
              <a:rPr lang="en-US" sz="2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.BaseFrame.Origin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+ </a:t>
            </a:r>
            <a:r>
              <a:rPr lang="en-US" sz="2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.BaseFrame.XAxis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* 0.5 * </a:t>
            </a:r>
            <a:r>
              <a:rPr lang="en-US" sz="2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.Width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- </a:t>
            </a:r>
            <a:r>
              <a:rPr lang="en-US" sz="2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.BaseFrame.YAxis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* 0.5 * </a:t>
            </a:r>
            <a:r>
              <a:rPr lang="en-US" sz="2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.Length</a:t>
            </a:r>
            <a:endParaRPr lang="en-US" sz="25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       D = </a:t>
            </a:r>
            <a:r>
              <a:rPr lang="en-US" sz="2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.BaseFrame.Origin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- </a:t>
            </a:r>
            <a:r>
              <a:rPr lang="en-US" sz="2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.BaseFrame.XAxis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* 0.5 * </a:t>
            </a:r>
            <a:r>
              <a:rPr lang="en-US" sz="2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.Width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- </a:t>
            </a:r>
            <a:r>
              <a:rPr lang="en-US" sz="2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.BaseFrame.YAxis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* 0.5 * </a:t>
            </a:r>
            <a:r>
              <a:rPr lang="en-US" sz="2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.Length</a:t>
            </a:r>
            <a:endParaRPr lang="en-US" sz="25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       M = </a:t>
            </a:r>
            <a:r>
              <a:rPr lang="en-US" sz="2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.BaseFrame.Origin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+ </a:t>
            </a:r>
            <a:r>
              <a:rPr lang="en-US" sz="2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.BaseFrame.ZAxis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* </a:t>
            </a:r>
            <a:r>
              <a:rPr lang="en-US" sz="2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.Height</a:t>
            </a:r>
            <a:endParaRPr lang="en-US" sz="25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       edges = []</a:t>
            </a:r>
          </a:p>
          <a:p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edges.</a:t>
            </a:r>
            <a:r>
              <a:rPr lang="en-US" sz="2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sz="2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Line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(A, B))</a:t>
            </a:r>
          </a:p>
          <a:p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edges.</a:t>
            </a:r>
            <a:r>
              <a:rPr lang="en-US" sz="2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sz="2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Line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(B, C))</a:t>
            </a:r>
          </a:p>
          <a:p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edges.</a:t>
            </a:r>
            <a:r>
              <a:rPr lang="en-US" sz="2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sz="2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Line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(C, D))</a:t>
            </a:r>
          </a:p>
          <a:p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edges.</a:t>
            </a:r>
            <a:r>
              <a:rPr lang="en-US" sz="2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sz="2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Line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(D, A))</a:t>
            </a:r>
          </a:p>
          <a:p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edges.</a:t>
            </a:r>
            <a:r>
              <a:rPr lang="en-US" sz="2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sz="2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Line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(A, M))</a:t>
            </a:r>
          </a:p>
          <a:p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edges.</a:t>
            </a:r>
            <a:r>
              <a:rPr lang="en-US" sz="2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sz="2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Line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(B, M))</a:t>
            </a:r>
          </a:p>
          <a:p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edges.</a:t>
            </a:r>
            <a:r>
              <a:rPr lang="en-US" sz="2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sz="2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Line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(C, M))</a:t>
            </a:r>
          </a:p>
          <a:p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edges.</a:t>
            </a:r>
            <a:r>
              <a:rPr lang="en-US" sz="2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sz="2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Line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(D, M))</a:t>
            </a:r>
          </a:p>
          <a:p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25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return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edges</a:t>
            </a:r>
          </a:p>
          <a:p>
            <a:endParaRPr lang="en-US" sz="25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2500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Main Script:</a:t>
            </a:r>
          </a:p>
          <a:p>
            <a:endParaRPr lang="en-US" sz="2500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myPyramid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sz="25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Pyramid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sz="2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Plane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.WorldXY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, 2, 6, 4)</a:t>
            </a:r>
          </a:p>
          <a:p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oEdges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</a:rPr>
              <a:t>myPyramid.</a:t>
            </a:r>
            <a:r>
              <a:rPr lang="en-US" sz="2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GetEdges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625506" y="173986"/>
            <a:ext cx="9981456" cy="593701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Computing the edge lines of the pyramid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713B76E-40B1-4E0F-99AF-E5132BA1FD58}"/>
              </a:ext>
            </a:extLst>
          </p:cNvPr>
          <p:cNvGrpSpPr/>
          <p:nvPr/>
        </p:nvGrpSpPr>
        <p:grpSpPr>
          <a:xfrm>
            <a:off x="6517816" y="3490336"/>
            <a:ext cx="4687909" cy="3193678"/>
            <a:chOff x="2299718" y="2117503"/>
            <a:chExt cx="4687909" cy="31936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F1F4CB-B40C-4115-A71A-D2C65EDA7637}"/>
                </a:ext>
              </a:extLst>
            </p:cNvPr>
            <p:cNvSpPr txBox="1"/>
            <p:nvPr/>
          </p:nvSpPr>
          <p:spPr>
            <a:xfrm>
              <a:off x="5862329" y="4162123"/>
              <a:ext cx="659219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Roboto Condensed" pitchFamily="2" charset="0"/>
                  <a:ea typeface="Roboto Condensed" pitchFamily="2" charset="0"/>
                  <a:cs typeface="Segoe UI" panose="020B0502040204020203" pitchFamily="34" charset="0"/>
                </a:rPr>
                <a:t>C</a:t>
              </a:r>
              <a:endParaRPr lang="en-GB" sz="2000" b="1" dirty="0">
                <a:solidFill>
                  <a:schemeClr val="accent4">
                    <a:lumMod val="75000"/>
                  </a:schemeClr>
                </a:solidFill>
                <a:latin typeface="Roboto Condensed" pitchFamily="2" charset="0"/>
                <a:ea typeface="Roboto Condensed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FE3430-F0D0-4B9B-8D2C-29720F8AFFCC}"/>
                </a:ext>
              </a:extLst>
            </p:cNvPr>
            <p:cNvSpPr txBox="1"/>
            <p:nvPr/>
          </p:nvSpPr>
          <p:spPr>
            <a:xfrm>
              <a:off x="3223733" y="4054748"/>
              <a:ext cx="659219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Roboto Condensed" pitchFamily="2" charset="0"/>
                  <a:ea typeface="Roboto Condensed" pitchFamily="2" charset="0"/>
                  <a:cs typeface="Segoe UI" panose="020B0502040204020203" pitchFamily="34" charset="0"/>
                </a:rPr>
                <a:t>D</a:t>
              </a:r>
              <a:endParaRPr lang="en-GB" sz="2000" b="1" dirty="0">
                <a:solidFill>
                  <a:schemeClr val="accent4">
                    <a:lumMod val="75000"/>
                  </a:schemeClr>
                </a:solidFill>
                <a:latin typeface="Roboto Condensed" pitchFamily="2" charset="0"/>
                <a:ea typeface="Roboto Condensed" pitchFamily="2" charset="0"/>
                <a:cs typeface="Segoe UI" panose="020B0502040204020203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209209C-EEDA-4190-BE04-2D47AF423155}"/>
                </a:ext>
              </a:extLst>
            </p:cNvPr>
            <p:cNvCxnSpPr/>
            <p:nvPr/>
          </p:nvCxnSpPr>
          <p:spPr>
            <a:xfrm flipV="1">
              <a:off x="2836583" y="4381549"/>
              <a:ext cx="924104" cy="45672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7BE7D63-872B-4326-AD2C-2F9FD583EDE8}"/>
                </a:ext>
              </a:extLst>
            </p:cNvPr>
            <p:cNvCxnSpPr/>
            <p:nvPr/>
          </p:nvCxnSpPr>
          <p:spPr>
            <a:xfrm>
              <a:off x="2836584" y="4838269"/>
              <a:ext cx="22248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480AB93-4322-4661-B1BA-89CF971A97AD}"/>
                </a:ext>
              </a:extLst>
            </p:cNvPr>
            <p:cNvCxnSpPr/>
            <p:nvPr/>
          </p:nvCxnSpPr>
          <p:spPr>
            <a:xfrm flipV="1">
              <a:off x="5061385" y="4381549"/>
              <a:ext cx="924104" cy="4567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F089723-4C06-4975-94A6-FED94B7561AC}"/>
                </a:ext>
              </a:extLst>
            </p:cNvPr>
            <p:cNvCxnSpPr/>
            <p:nvPr/>
          </p:nvCxnSpPr>
          <p:spPr>
            <a:xfrm>
              <a:off x="3760687" y="4381549"/>
              <a:ext cx="222480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C3AC140-AE8A-436A-9155-124D3F08AF6A}"/>
                </a:ext>
              </a:extLst>
            </p:cNvPr>
            <p:cNvCxnSpPr/>
            <p:nvPr/>
          </p:nvCxnSpPr>
          <p:spPr>
            <a:xfrm flipV="1">
              <a:off x="2836582" y="2344769"/>
              <a:ext cx="1592159" cy="24935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50D061-6D39-4D69-AB37-0C4CE342D053}"/>
                </a:ext>
              </a:extLst>
            </p:cNvPr>
            <p:cNvCxnSpPr/>
            <p:nvPr/>
          </p:nvCxnSpPr>
          <p:spPr>
            <a:xfrm flipV="1">
              <a:off x="4428741" y="3567113"/>
              <a:ext cx="0" cy="104548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DCA7D1A-CC31-451E-B987-D57D9A9DBE1F}"/>
                </a:ext>
              </a:extLst>
            </p:cNvPr>
            <p:cNvCxnSpPr/>
            <p:nvPr/>
          </p:nvCxnSpPr>
          <p:spPr>
            <a:xfrm flipV="1">
              <a:off x="3765694" y="2344768"/>
              <a:ext cx="663047" cy="204054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BFB5C42-9CE4-469E-871D-AD7DB379CBC3}"/>
                </a:ext>
              </a:extLst>
            </p:cNvPr>
            <p:cNvCxnSpPr/>
            <p:nvPr/>
          </p:nvCxnSpPr>
          <p:spPr>
            <a:xfrm flipH="1" flipV="1">
              <a:off x="4428742" y="2344769"/>
              <a:ext cx="1556746" cy="20367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1834D2-A6EF-4799-B441-E414256CA183}"/>
                </a:ext>
              </a:extLst>
            </p:cNvPr>
            <p:cNvCxnSpPr/>
            <p:nvPr/>
          </p:nvCxnSpPr>
          <p:spPr>
            <a:xfrm flipH="1" flipV="1">
              <a:off x="4423734" y="2344768"/>
              <a:ext cx="637651" cy="24935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7442C3-8126-4D8A-BB21-23693D19A43C}"/>
                </a:ext>
              </a:extLst>
            </p:cNvPr>
            <p:cNvCxnSpPr/>
            <p:nvPr/>
          </p:nvCxnSpPr>
          <p:spPr>
            <a:xfrm flipH="1">
              <a:off x="4423735" y="4612596"/>
              <a:ext cx="1933932" cy="0"/>
            </a:xfrm>
            <a:prstGeom prst="line">
              <a:avLst/>
            </a:prstGeom>
            <a:ln w="28575">
              <a:solidFill>
                <a:srgbClr val="33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AEE8DB-FF32-484C-9DCE-F8AF4EDC87B9}"/>
                </a:ext>
              </a:extLst>
            </p:cNvPr>
            <p:cNvCxnSpPr/>
            <p:nvPr/>
          </p:nvCxnSpPr>
          <p:spPr>
            <a:xfrm flipH="1">
              <a:off x="3522481" y="4608973"/>
              <a:ext cx="904687" cy="40738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20071C3-70D0-47D4-A4C6-FBC721E39B65}"/>
                </a:ext>
              </a:extLst>
            </p:cNvPr>
            <p:cNvSpPr txBox="1"/>
            <p:nvPr/>
          </p:nvSpPr>
          <p:spPr>
            <a:xfrm>
              <a:off x="4085844" y="3222223"/>
              <a:ext cx="659219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Roboto Condensed" pitchFamily="2" charset="0"/>
                  <a:ea typeface="Roboto Condensed" pitchFamily="2" charset="0"/>
                  <a:cs typeface="Segoe UI" panose="020B0502040204020203" pitchFamily="34" charset="0"/>
                </a:rPr>
                <a:t>Z</a:t>
              </a:r>
              <a:endParaRPr lang="en-GB" dirty="0">
                <a:solidFill>
                  <a:srgbClr val="0070C0"/>
                </a:solidFill>
                <a:latin typeface="Roboto Condensed" pitchFamily="2" charset="0"/>
                <a:ea typeface="Roboto Condensed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D0D331-ACB5-402A-AF4D-1C7101EF2ACD}"/>
                </a:ext>
              </a:extLst>
            </p:cNvPr>
            <p:cNvSpPr txBox="1"/>
            <p:nvPr/>
          </p:nvSpPr>
          <p:spPr>
            <a:xfrm>
              <a:off x="6328408" y="4425766"/>
              <a:ext cx="659219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339933"/>
                  </a:solidFill>
                  <a:latin typeface="Roboto Condensed" pitchFamily="2" charset="0"/>
                  <a:ea typeface="Roboto Condensed" pitchFamily="2" charset="0"/>
                  <a:cs typeface="Segoe UI" panose="020B0502040204020203" pitchFamily="34" charset="0"/>
                </a:rPr>
                <a:t>Y</a:t>
              </a:r>
              <a:endParaRPr lang="en-GB" dirty="0">
                <a:solidFill>
                  <a:srgbClr val="339933"/>
                </a:solidFill>
                <a:latin typeface="Roboto Condensed" pitchFamily="2" charset="0"/>
                <a:ea typeface="Roboto Condensed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2EDCFA-B969-424A-9D0D-DA769460AEC4}"/>
                </a:ext>
              </a:extLst>
            </p:cNvPr>
            <p:cNvSpPr txBox="1"/>
            <p:nvPr/>
          </p:nvSpPr>
          <p:spPr>
            <a:xfrm>
              <a:off x="3223733" y="4895156"/>
              <a:ext cx="659219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  <a:latin typeface="Roboto Condensed" pitchFamily="2" charset="0"/>
                  <a:ea typeface="Roboto Condensed" pitchFamily="2" charset="0"/>
                  <a:cs typeface="Segoe UI" panose="020B0502040204020203" pitchFamily="34" charset="0"/>
                </a:rPr>
                <a:t>X</a:t>
              </a:r>
              <a:endParaRPr lang="en-GB" dirty="0">
                <a:solidFill>
                  <a:srgbClr val="C00000"/>
                </a:solidFill>
                <a:latin typeface="Roboto Condensed" pitchFamily="2" charset="0"/>
                <a:ea typeface="Roboto Condensed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E9F69CC-2784-415C-9843-7E0167BA07BD}"/>
                </a:ext>
              </a:extLst>
            </p:cNvPr>
            <p:cNvSpPr/>
            <p:nvPr/>
          </p:nvSpPr>
          <p:spPr>
            <a:xfrm>
              <a:off x="2740068" y="4741756"/>
              <a:ext cx="193028" cy="19302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2A80104-F174-4935-8F6D-A2EC7D680861}"/>
                </a:ext>
              </a:extLst>
            </p:cNvPr>
            <p:cNvSpPr/>
            <p:nvPr/>
          </p:nvSpPr>
          <p:spPr>
            <a:xfrm>
              <a:off x="4964872" y="4741756"/>
              <a:ext cx="193028" cy="19302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ABEFFF0-B921-4854-9AC8-6F520996BB34}"/>
                </a:ext>
              </a:extLst>
            </p:cNvPr>
            <p:cNvSpPr/>
            <p:nvPr/>
          </p:nvSpPr>
          <p:spPr>
            <a:xfrm>
              <a:off x="5862440" y="4276383"/>
              <a:ext cx="193028" cy="19302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C6C9CE6-3296-425D-9485-A482BF83A074}"/>
                </a:ext>
              </a:extLst>
            </p:cNvPr>
            <p:cNvSpPr/>
            <p:nvPr/>
          </p:nvSpPr>
          <p:spPr>
            <a:xfrm>
              <a:off x="4322698" y="2239201"/>
              <a:ext cx="193028" cy="19302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52A3682-1335-4C95-9D46-31EC51C85888}"/>
                </a:ext>
              </a:extLst>
            </p:cNvPr>
            <p:cNvSpPr/>
            <p:nvPr/>
          </p:nvSpPr>
          <p:spPr>
            <a:xfrm>
              <a:off x="3677368" y="4274904"/>
              <a:ext cx="193028" cy="19302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CAFD72-EEDF-460C-A340-3B2499533859}"/>
                </a:ext>
              </a:extLst>
            </p:cNvPr>
            <p:cNvSpPr txBox="1"/>
            <p:nvPr/>
          </p:nvSpPr>
          <p:spPr>
            <a:xfrm>
              <a:off x="4340587" y="2117503"/>
              <a:ext cx="659219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Roboto Condensed" pitchFamily="2" charset="0"/>
                  <a:ea typeface="Roboto Condensed" pitchFamily="2" charset="0"/>
                  <a:cs typeface="Segoe UI" panose="020B0502040204020203" pitchFamily="34" charset="0"/>
                </a:rPr>
                <a:t>M</a:t>
              </a:r>
              <a:endParaRPr lang="en-GB" sz="2000" b="1" dirty="0">
                <a:solidFill>
                  <a:schemeClr val="accent4">
                    <a:lumMod val="75000"/>
                  </a:schemeClr>
                </a:solidFill>
                <a:latin typeface="Roboto Condensed" pitchFamily="2" charset="0"/>
                <a:ea typeface="Roboto Condensed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4896A9-FDAC-41AE-ABA9-473AFCF9E509}"/>
                </a:ext>
              </a:extLst>
            </p:cNvPr>
            <p:cNvSpPr txBox="1"/>
            <p:nvPr/>
          </p:nvSpPr>
          <p:spPr>
            <a:xfrm>
              <a:off x="2299718" y="4879275"/>
              <a:ext cx="659219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Roboto Condensed" pitchFamily="2" charset="0"/>
                  <a:ea typeface="Roboto Condensed" pitchFamily="2" charset="0"/>
                  <a:cs typeface="Segoe UI" panose="020B0502040204020203" pitchFamily="34" charset="0"/>
                </a:rPr>
                <a:t>A</a:t>
              </a:r>
              <a:endParaRPr lang="en-GB" sz="2000" b="1" dirty="0">
                <a:solidFill>
                  <a:schemeClr val="accent4">
                    <a:lumMod val="75000"/>
                  </a:schemeClr>
                </a:solidFill>
                <a:latin typeface="Roboto Condensed" pitchFamily="2" charset="0"/>
                <a:ea typeface="Roboto Condensed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41C42A-8F95-421F-87C2-6F86E7795EEC}"/>
                </a:ext>
              </a:extLst>
            </p:cNvPr>
            <p:cNvSpPr txBox="1"/>
            <p:nvPr/>
          </p:nvSpPr>
          <p:spPr>
            <a:xfrm>
              <a:off x="4826545" y="4911071"/>
              <a:ext cx="659219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Roboto Condensed" pitchFamily="2" charset="0"/>
                  <a:ea typeface="Roboto Condensed" pitchFamily="2" charset="0"/>
                  <a:cs typeface="Segoe UI" panose="020B0502040204020203" pitchFamily="34" charset="0"/>
                </a:rPr>
                <a:t>B</a:t>
              </a:r>
              <a:endParaRPr lang="en-GB" sz="2000" b="1" dirty="0">
                <a:solidFill>
                  <a:schemeClr val="accent4">
                    <a:lumMod val="75000"/>
                  </a:schemeClr>
                </a:solidFill>
                <a:latin typeface="Roboto Condensed" pitchFamily="2" charset="0"/>
                <a:ea typeface="Roboto Condensed" pitchFamily="2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9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2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A method can modify the values stored in the properties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2C1AC6A-7690-4EFE-86D0-16EAAA00408D}"/>
              </a:ext>
            </a:extLst>
          </p:cNvPr>
          <p:cNvSpPr txBox="1">
            <a:spLocks/>
          </p:cNvSpPr>
          <p:nvPr/>
        </p:nvSpPr>
        <p:spPr>
          <a:xfrm>
            <a:off x="570687" y="1259953"/>
            <a:ext cx="5299186" cy="16853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myVector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Vector3d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(2, 2, 2)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myVector.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Unitize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myVector.X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53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29</a:t>
            </a:fld>
            <a:endParaRPr lang="en-US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387BE3A6-0CA2-49E0-B961-5A6B78B6446D}"/>
              </a:ext>
            </a:extLst>
          </p:cNvPr>
          <p:cNvSpPr txBox="1">
            <a:spLocks/>
          </p:cNvSpPr>
          <p:nvPr/>
        </p:nvSpPr>
        <p:spPr>
          <a:xfrm>
            <a:off x="625506" y="767687"/>
            <a:ext cx="9423369" cy="588911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class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Pyramid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:   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init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baseFrame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width, length, height):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.BaseFrame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baseFrame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.Width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width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.Length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length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.Height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height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	...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Scale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scaleFactor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.Length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*=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scaleFactor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.Width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*=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scaleFactor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.Height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*=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scaleFactor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Main Script:</a:t>
            </a:r>
          </a:p>
          <a:p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myPyramid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Pyramid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Plane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.WorldXY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2, 6, 4)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myPyramid.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Scale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(2.5)</a:t>
            </a: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myPyramid.Length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0E9695-ACB5-45D3-844C-2FEDBEC0D15D}"/>
              </a:ext>
            </a:extLst>
          </p:cNvPr>
          <p:cNvSpPr txBox="1">
            <a:spLocks/>
          </p:cNvSpPr>
          <p:nvPr/>
        </p:nvSpPr>
        <p:spPr>
          <a:xfrm>
            <a:off x="625506" y="182190"/>
            <a:ext cx="9981456" cy="585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A method can modify the values stored in the properties</a:t>
            </a:r>
          </a:p>
        </p:txBody>
      </p:sp>
    </p:spTree>
    <p:extLst>
      <p:ext uri="{BB962C8B-B14F-4D97-AF65-F5344CB8AC3E}">
        <p14:creationId xmlns:p14="http://schemas.microsoft.com/office/powerpoint/2010/main" val="229734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158" y="258314"/>
            <a:ext cx="9863558" cy="557969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Example: setting camera position and direction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8BA3C8-EBFC-4D1E-9B03-5189D0BF1BDD}"/>
              </a:ext>
            </a:extLst>
          </p:cNvPr>
          <p:cNvSpPr txBox="1">
            <a:spLocks/>
          </p:cNvSpPr>
          <p:nvPr/>
        </p:nvSpPr>
        <p:spPr>
          <a:xfrm>
            <a:off x="347018" y="1620142"/>
            <a:ext cx="8792458" cy="1804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Rhino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activeViewport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Rhino.RhinoDoc.ActiveDoc.Views.ActiveView.ActiveViewport</a:t>
            </a:r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activeViewport.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SetCameraLocations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iCameraTarget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iCameraLocation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9EF39-F845-4F32-82E3-54D23281507B}"/>
              </a:ext>
            </a:extLst>
          </p:cNvPr>
          <p:cNvSpPr txBox="1"/>
          <p:nvPr/>
        </p:nvSpPr>
        <p:spPr>
          <a:xfrm>
            <a:off x="315158" y="1020318"/>
            <a:ext cx="8856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Please open file </a:t>
            </a: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Camera.gh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8D8B5-364B-4C81-BC78-FEF6FC0C0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857" y="4028824"/>
            <a:ext cx="62388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2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A method can create a brand new object of the same class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2C1AC6A-7690-4EFE-86D0-16EAAA00408D}"/>
              </a:ext>
            </a:extLst>
          </p:cNvPr>
          <p:cNvSpPr txBox="1">
            <a:spLocks/>
          </p:cNvSpPr>
          <p:nvPr/>
        </p:nvSpPr>
        <p:spPr>
          <a:xfrm>
            <a:off x="570687" y="1145138"/>
            <a:ext cx="5299186" cy="48221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yourBrep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myBrep.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Duplicate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69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A method can create a brand new object of the same 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3192BE-A73D-4363-829E-9DCB4D5A7426}"/>
              </a:ext>
            </a:extLst>
          </p:cNvPr>
          <p:cNvSpPr txBox="1">
            <a:spLocks/>
          </p:cNvSpPr>
          <p:nvPr/>
        </p:nvSpPr>
        <p:spPr>
          <a:xfrm>
            <a:off x="127247" y="946135"/>
            <a:ext cx="11706687" cy="587750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sz="20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sz="20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class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2000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Pyramid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:   </a:t>
            </a:r>
          </a:p>
          <a:p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US" sz="20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init</a:t>
            </a:r>
            <a:r>
              <a:rPr lang="en-US" sz="20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baseFrame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, width, length, height):</a:t>
            </a:r>
          </a:p>
          <a:p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20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.BaseFrame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baseFrame</a:t>
            </a:r>
            <a:endParaRPr lang="en-US" sz="20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20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.Width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= width</a:t>
            </a:r>
          </a:p>
          <a:p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20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.Length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= length</a:t>
            </a:r>
          </a:p>
          <a:p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20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.Height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= height</a:t>
            </a:r>
          </a:p>
          <a:p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</a:p>
          <a:p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   ...</a:t>
            </a:r>
          </a:p>
          <a:p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</a:p>
          <a:p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 </a:t>
            </a:r>
            <a:r>
              <a:rPr lang="en-US" sz="20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Duplicate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newPyramid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Pyramid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.BaseFrame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.Width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.Length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.Height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return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newPyramid</a:t>
            </a:r>
            <a:endParaRPr lang="en-US" sz="20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sz="20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Main Script:</a:t>
            </a:r>
          </a:p>
          <a:p>
            <a:endParaRPr lang="en-US" sz="2000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myPyramid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Pyramid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sz="20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Plane</a:t>
            </a:r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.WorldXY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, 2, 6, 4)</a:t>
            </a:r>
          </a:p>
          <a:p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yourPyramid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myPyramid.</a:t>
            </a:r>
            <a:r>
              <a:rPr lang="en-US" sz="20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Duplicate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endParaRPr lang="en-US" sz="2000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1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Within a class, a method can call another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4399E3-CCED-4E4D-A193-7FE0AE9984C5}"/>
              </a:ext>
            </a:extLst>
          </p:cNvPr>
          <p:cNvSpPr txBox="1">
            <a:spLocks/>
          </p:cNvSpPr>
          <p:nvPr/>
        </p:nvSpPr>
        <p:spPr>
          <a:xfrm>
            <a:off x="127247" y="946135"/>
            <a:ext cx="11706687" cy="587750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5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sz="15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sz="15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class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500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Pyramid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:   </a:t>
            </a:r>
          </a:p>
          <a:p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US" sz="1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init</a:t>
            </a:r>
            <a:r>
              <a:rPr lang="en-US" sz="15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15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baseFrame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, width, length, height):</a:t>
            </a:r>
          </a:p>
          <a:p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1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.BaseFrame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baseFrame</a:t>
            </a:r>
            <a:endParaRPr lang="en-US" sz="15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1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.Width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= width</a:t>
            </a:r>
          </a:p>
          <a:p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1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.Length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= length</a:t>
            </a:r>
          </a:p>
          <a:p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1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.Height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= height</a:t>
            </a:r>
          </a:p>
          <a:p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</a:p>
          <a:p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   ...</a:t>
            </a:r>
          </a:p>
          <a:p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</a:p>
          <a:p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GetVolume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15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15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return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.Width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* </a:t>
            </a:r>
            <a:r>
              <a:rPr lang="en-US" sz="1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.Height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* </a:t>
            </a:r>
            <a:r>
              <a:rPr lang="en-US" sz="1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.Length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/ 3</a:t>
            </a:r>
          </a:p>
          <a:p>
            <a:endParaRPr lang="en-US" sz="15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ComputeDensity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15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,</a:t>
            </a:r>
            <a:r>
              <a:rPr lang="en-US" sz="15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mass):</a:t>
            </a:r>
          </a:p>
          <a:p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       volume = </a:t>
            </a:r>
            <a:r>
              <a:rPr lang="en-US" sz="15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.</a:t>
            </a:r>
            <a:r>
              <a:rPr lang="en-US" sz="1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GetVolume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15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return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mass / volume;</a:t>
            </a:r>
          </a:p>
          <a:p>
            <a:endParaRPr lang="en-US" sz="15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500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Main Script:</a:t>
            </a:r>
          </a:p>
          <a:p>
            <a:endParaRPr lang="en-US" sz="1500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myPyramid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sz="15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Pyramid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sz="1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Plane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.WorldXY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, 2, 6, 4)</a:t>
            </a:r>
          </a:p>
          <a:p>
            <a:r>
              <a:rPr lang="en-US" sz="15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myPyramid.</a:t>
            </a:r>
            <a:r>
              <a:rPr lang="en-US" sz="1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ComputeDensity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(4.5)</a:t>
            </a:r>
          </a:p>
          <a:p>
            <a:endParaRPr lang="en-US" sz="1500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We can send a Pyramid object into a function/method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4399E3-CCED-4E4D-A193-7FE0AE9984C5}"/>
              </a:ext>
            </a:extLst>
          </p:cNvPr>
          <p:cNvSpPr txBox="1">
            <a:spLocks/>
          </p:cNvSpPr>
          <p:nvPr/>
        </p:nvSpPr>
        <p:spPr>
          <a:xfrm>
            <a:off x="127247" y="946135"/>
            <a:ext cx="11706687" cy="587750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5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sz="15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sz="15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class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500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Pyramid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:   </a:t>
            </a:r>
          </a:p>
          <a:p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   ...</a:t>
            </a:r>
          </a:p>
          <a:p>
            <a:endParaRPr lang="en-US" sz="15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sz="15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CreateLineBetweenTwoPyramid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pyramidA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pyramidB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topA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pyramidA.BaseFrame.Origin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+ 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pyramidA.BaseFrame.ZAxis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* 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pyramidA.Height</a:t>
            </a:r>
            <a:endParaRPr lang="en-US" sz="15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topB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pyramidB.BaseFrame.Origin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+ 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pyramidB.BaseFrame.ZAxis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* 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pyramidB.Height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</a:p>
          <a:p>
            <a:r>
              <a:rPr lang="en-US" sz="15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return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sz="1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Line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topA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topB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endParaRPr lang="en-US" sz="15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500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Main Script:</a:t>
            </a:r>
          </a:p>
          <a:p>
            <a:endParaRPr lang="en-US" sz="1500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myPyramid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sz="15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Pyramid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sz="1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Plane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.WorldXY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, 2, 6, 4)</a:t>
            </a:r>
          </a:p>
          <a:p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yourPyramid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sz="15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Pyramid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sz="1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Plane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(rg.</a:t>
            </a:r>
            <a:r>
              <a:rPr lang="en-US" sz="15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(20, 10, 0)), 2, 6, 4)</a:t>
            </a:r>
          </a:p>
          <a:p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connectingLine</a:t>
            </a:r>
            <a:r>
              <a:rPr lang="en-US" sz="15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sz="15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CreateLineBetweenTwoPyramid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myPyramid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sz="1500" dirty="0" err="1">
                <a:latin typeface="Iosevka" panose="02000509000000000000" pitchFamily="49" charset="0"/>
                <a:ea typeface="Iosevka" panose="02000509000000000000" pitchFamily="49" charset="0"/>
              </a:rPr>
              <a:t>yourPyramid</a:t>
            </a:r>
            <a:r>
              <a:rPr lang="en-US" sz="1500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3516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6192" y="2730976"/>
            <a:ext cx="9981456" cy="1858779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Live Example:</a:t>
            </a:r>
            <a:br>
              <a:rPr lang="en-US" sz="40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Wandering Particles</a:t>
            </a:r>
            <a:endParaRPr lang="en-US" sz="5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46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156BC6-3A7A-4FBE-8405-1459B4D3058E}"/>
              </a:ext>
            </a:extLst>
          </p:cNvPr>
          <p:cNvSpPr txBox="1">
            <a:spLocks/>
          </p:cNvSpPr>
          <p:nvPr/>
        </p:nvSpPr>
        <p:spPr>
          <a:xfrm>
            <a:off x="309721" y="767686"/>
            <a:ext cx="9287039" cy="57396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class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Particle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init</a:t>
            </a:r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GB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.Position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rg.</a:t>
            </a:r>
            <a:r>
              <a:rPr lang="en-GB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.Origin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.Velocity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Vector3d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(0.1, 0.1, 0.0)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Update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GB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.Position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+= </a:t>
            </a:r>
            <a:r>
              <a:rPr lang="en-GB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.Velocity</a:t>
            </a:r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Main Script: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if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iReset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myParticle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Particle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else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myParticle.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Update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oGeometry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myParticle.Position</a:t>
            </a:r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64DCFC-2CF1-46EA-8357-7BA8A8BE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721" y="104858"/>
            <a:ext cx="8701114" cy="557969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A simple class that describes moving particles</a:t>
            </a:r>
          </a:p>
        </p:txBody>
      </p:sp>
    </p:spTree>
    <p:extLst>
      <p:ext uri="{BB962C8B-B14F-4D97-AF65-F5344CB8AC3E}">
        <p14:creationId xmlns:p14="http://schemas.microsoft.com/office/powerpoint/2010/main" val="354776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156BC6-3A7A-4FBE-8405-1459B4D3058E}"/>
              </a:ext>
            </a:extLst>
          </p:cNvPr>
          <p:cNvSpPr txBox="1">
            <a:spLocks/>
          </p:cNvSpPr>
          <p:nvPr/>
        </p:nvSpPr>
        <p:spPr>
          <a:xfrm>
            <a:off x="744726" y="767687"/>
            <a:ext cx="9287039" cy="584617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random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class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Particle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init</a:t>
            </a:r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GB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.Position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rg.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.Origin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.Velocity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Vector3d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(0.1, 0.1, 0.0)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Update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GB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.Velocity.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Rotate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random.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uniform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(-0.2, 0.2), rg.</a:t>
            </a:r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Vector3d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.ZAxis)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GB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.Position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+= </a:t>
            </a:r>
            <a:r>
              <a:rPr lang="en-GB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.Velocity</a:t>
            </a:r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Main Script: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if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iReset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myParticle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Particle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else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myParticle.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Update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oGeometry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myParticle.Position</a:t>
            </a:r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64DCFC-2CF1-46EA-8357-7BA8A8BE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721" y="104858"/>
            <a:ext cx="8701114" cy="557969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Applying random change to velocity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DA7EC38-15F3-4E7E-8514-4A3E067A7C6F}"/>
              </a:ext>
            </a:extLst>
          </p:cNvPr>
          <p:cNvSpPr/>
          <p:nvPr/>
        </p:nvSpPr>
        <p:spPr>
          <a:xfrm>
            <a:off x="177553" y="1171851"/>
            <a:ext cx="692459" cy="186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99D2B99-EB52-45EF-A409-1E63D07F8EFD}"/>
              </a:ext>
            </a:extLst>
          </p:cNvPr>
          <p:cNvSpPr/>
          <p:nvPr/>
        </p:nvSpPr>
        <p:spPr>
          <a:xfrm>
            <a:off x="1137822" y="3380174"/>
            <a:ext cx="692459" cy="186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86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156BC6-3A7A-4FBE-8405-1459B4D3058E}"/>
              </a:ext>
            </a:extLst>
          </p:cNvPr>
          <p:cNvSpPr txBox="1">
            <a:spLocks/>
          </p:cNvSpPr>
          <p:nvPr/>
        </p:nvSpPr>
        <p:spPr>
          <a:xfrm>
            <a:off x="762482" y="763016"/>
            <a:ext cx="9287039" cy="59901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random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class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Particle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init</a:t>
            </a:r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GB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.Position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rg.</a:t>
            </a:r>
            <a:r>
              <a:rPr lang="en-GB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.Origin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.Velocity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Vector3d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(0.1, 0.1, 0.0)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GB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.History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[</a:t>
            </a:r>
            <a:r>
              <a:rPr lang="en-GB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.Position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]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Update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GB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.Velocity.Rotate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random.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uniform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(-0.2, 0.2), rg.Vector3d.ZAxis)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GB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.Position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+= </a:t>
            </a:r>
            <a:r>
              <a:rPr lang="en-GB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.Velocity</a:t>
            </a:r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GB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.History.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.Position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Main Script: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if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iReset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myParticle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Particle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else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myParticle.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Update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oGeometry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myParticle.Position</a:t>
            </a:r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oGeometry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myParticle.History</a:t>
            </a:r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64DCFC-2CF1-46EA-8357-7BA8A8BE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721" y="104858"/>
            <a:ext cx="8701114" cy="557969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Record the position history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9F586A8-5525-4922-92DE-435BFBC0CABF}"/>
              </a:ext>
            </a:extLst>
          </p:cNvPr>
          <p:cNvSpPr/>
          <p:nvPr/>
        </p:nvSpPr>
        <p:spPr>
          <a:xfrm>
            <a:off x="1075674" y="2762436"/>
            <a:ext cx="692459" cy="186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DC70904-8C7E-4AC2-AE47-0F8AF53908E7}"/>
              </a:ext>
            </a:extLst>
          </p:cNvPr>
          <p:cNvSpPr/>
          <p:nvPr/>
        </p:nvSpPr>
        <p:spPr>
          <a:xfrm>
            <a:off x="1084552" y="3909132"/>
            <a:ext cx="692459" cy="186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CDE14CF-D989-4DF4-8B9E-2735C5DA0246}"/>
              </a:ext>
            </a:extLst>
          </p:cNvPr>
          <p:cNvSpPr/>
          <p:nvPr/>
        </p:nvSpPr>
        <p:spPr>
          <a:xfrm>
            <a:off x="186429" y="6257375"/>
            <a:ext cx="692459" cy="186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6D14E9-14E5-49C9-ADDC-50976456FC61}"/>
              </a:ext>
            </a:extLst>
          </p:cNvPr>
          <p:cNvCxnSpPr/>
          <p:nvPr/>
        </p:nvCxnSpPr>
        <p:spPr>
          <a:xfrm>
            <a:off x="878888" y="6098960"/>
            <a:ext cx="384403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69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156BC6-3A7A-4FBE-8405-1459B4D3058E}"/>
              </a:ext>
            </a:extLst>
          </p:cNvPr>
          <p:cNvSpPr txBox="1">
            <a:spLocks/>
          </p:cNvSpPr>
          <p:nvPr/>
        </p:nvSpPr>
        <p:spPr>
          <a:xfrm>
            <a:off x="851260" y="724741"/>
            <a:ext cx="9580002" cy="61332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random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class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Particle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init</a:t>
            </a:r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GB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.Position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rg.</a:t>
            </a:r>
            <a:r>
              <a:rPr lang="en-GB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.Origin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.Velocity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Vector3d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(0.1, 0.1, 0.0)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GB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.History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[</a:t>
            </a:r>
            <a:r>
              <a:rPr lang="en-GB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.Position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]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Update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GB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.Velocity.Rotate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random.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uniform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(-0.2, 0.2), rg.Vector3d.ZAxis)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GB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.Position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+=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self.Velocity</a:t>
            </a:r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GB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.History.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self.Position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C0000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Main Script: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if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iReset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myParticle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Particle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else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myParticle.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Update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oGeometry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myParticle.History</a:t>
            </a:r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oGeometry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PolylineCurve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myParticle.History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539B993-F270-4DB7-9250-B22701DE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721" y="104858"/>
            <a:ext cx="8701114" cy="557969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Draw the travelling path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AF6A55-07A0-40FC-94AF-D8AAFCF2815E}"/>
              </a:ext>
            </a:extLst>
          </p:cNvPr>
          <p:cNvCxnSpPr/>
          <p:nvPr/>
        </p:nvCxnSpPr>
        <p:spPr>
          <a:xfrm>
            <a:off x="947918" y="6063959"/>
            <a:ext cx="384403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9B2C4B34-4F28-4263-BCC1-B9DB4B6D263D}"/>
              </a:ext>
            </a:extLst>
          </p:cNvPr>
          <p:cNvSpPr/>
          <p:nvPr/>
        </p:nvSpPr>
        <p:spPr>
          <a:xfrm>
            <a:off x="158801" y="6211373"/>
            <a:ext cx="692459" cy="186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95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156BC6-3A7A-4FBE-8405-1459B4D3058E}"/>
              </a:ext>
            </a:extLst>
          </p:cNvPr>
          <p:cNvSpPr txBox="1">
            <a:spLocks/>
          </p:cNvSpPr>
          <p:nvPr/>
        </p:nvSpPr>
        <p:spPr>
          <a:xfrm>
            <a:off x="913533" y="767686"/>
            <a:ext cx="8931932" cy="59854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random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class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Particle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...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C0000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Main Script: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if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iReset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myParticle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Particle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yourParticle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Particle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else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myParticle.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Update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yourParticle.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Update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oGeometry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Polyline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List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[rg.</a:t>
            </a:r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](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myParticle.History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))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paths = [] </a:t>
            </a: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paths.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PolylineCurve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myParticle.History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)))</a:t>
            </a: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paths.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PolylineCurve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yourParticle.History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)))</a:t>
            </a: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oGeometry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paths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359AC8-5C27-44DC-94EA-0BBB9519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721" y="104858"/>
            <a:ext cx="8701114" cy="557969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Let’s have two particles instead of one!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EE8C9D6-8E5E-42D1-844D-D134057F98EA}"/>
              </a:ext>
            </a:extLst>
          </p:cNvPr>
          <p:cNvSpPr/>
          <p:nvPr/>
        </p:nvSpPr>
        <p:spPr>
          <a:xfrm>
            <a:off x="807001" y="3958574"/>
            <a:ext cx="692459" cy="186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96890BB-0331-4C8F-870E-49D6AE60A3AA}"/>
              </a:ext>
            </a:extLst>
          </p:cNvPr>
          <p:cNvSpPr/>
          <p:nvPr/>
        </p:nvSpPr>
        <p:spPr>
          <a:xfrm>
            <a:off x="807001" y="4786510"/>
            <a:ext cx="692459" cy="186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19FEA5-1BAD-425F-B098-7CA059908A9F}"/>
              </a:ext>
            </a:extLst>
          </p:cNvPr>
          <p:cNvCxnSpPr>
            <a:cxnSpLocks/>
          </p:cNvCxnSpPr>
          <p:nvPr/>
        </p:nvCxnSpPr>
        <p:spPr>
          <a:xfrm>
            <a:off x="1011056" y="5416824"/>
            <a:ext cx="74493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A338E77-6278-4CD1-A9F1-C385434D84F4}"/>
              </a:ext>
            </a:extLst>
          </p:cNvPr>
          <p:cNvSpPr/>
          <p:nvPr/>
        </p:nvSpPr>
        <p:spPr>
          <a:xfrm>
            <a:off x="318597" y="5582538"/>
            <a:ext cx="692459" cy="186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35A2BEE-E856-4F2C-B0EA-6CED0647CAF2}"/>
              </a:ext>
            </a:extLst>
          </p:cNvPr>
          <p:cNvSpPr/>
          <p:nvPr/>
        </p:nvSpPr>
        <p:spPr>
          <a:xfrm>
            <a:off x="318597" y="5859299"/>
            <a:ext cx="692459" cy="186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395291-428F-4E8A-82A9-C237E1FC93B7}"/>
              </a:ext>
            </a:extLst>
          </p:cNvPr>
          <p:cNvSpPr/>
          <p:nvPr/>
        </p:nvSpPr>
        <p:spPr>
          <a:xfrm>
            <a:off x="318597" y="6128398"/>
            <a:ext cx="692459" cy="186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089306D-F226-4E2F-B285-CC8ABB6951FB}"/>
              </a:ext>
            </a:extLst>
          </p:cNvPr>
          <p:cNvSpPr/>
          <p:nvPr/>
        </p:nvSpPr>
        <p:spPr>
          <a:xfrm>
            <a:off x="318597" y="6397497"/>
            <a:ext cx="692459" cy="186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144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6192" y="2730976"/>
            <a:ext cx="9981456" cy="1858779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accent5">
                    <a:lumMod val="75000"/>
                  </a:schemeClr>
                </a:solidFill>
              </a:rPr>
              <a:t>Geometric Intersections</a:t>
            </a:r>
          </a:p>
        </p:txBody>
      </p:sp>
    </p:spTree>
    <p:extLst>
      <p:ext uri="{BB962C8B-B14F-4D97-AF65-F5344CB8AC3E}">
        <p14:creationId xmlns:p14="http://schemas.microsoft.com/office/powerpoint/2010/main" val="210226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158" y="258314"/>
            <a:ext cx="7896686" cy="557969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10-minute extension exercise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EA7F94-1E1A-4B9F-9DA8-2DDF1C68F2CB}"/>
              </a:ext>
            </a:extLst>
          </p:cNvPr>
          <p:cNvSpPr txBox="1"/>
          <p:nvPr/>
        </p:nvSpPr>
        <p:spPr>
          <a:xfrm>
            <a:off x="2434972" y="3311786"/>
            <a:ext cx="7507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Let’s have plenty (30) of particles </a:t>
            </a:r>
          </a:p>
          <a:p>
            <a:pPr algn="ctr"/>
            <a:endParaRPr 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44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6192" y="2730976"/>
            <a:ext cx="9981456" cy="1858779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Advanced concepts in</a:t>
            </a:r>
            <a:br>
              <a:rPr lang="en-US" sz="50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5000" dirty="0">
                <a:solidFill>
                  <a:schemeClr val="accent5">
                    <a:lumMod val="75000"/>
                  </a:schemeClr>
                </a:solidFill>
              </a:rPr>
              <a:t>Object-Oriented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317277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6192" y="2730976"/>
            <a:ext cx="9981456" cy="1858779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accent5">
                    <a:lumMod val="75000"/>
                  </a:schemeClr>
                </a:solidFill>
              </a:rPr>
              <a:t>Inheritance</a:t>
            </a:r>
          </a:p>
        </p:txBody>
      </p:sp>
    </p:spTree>
    <p:extLst>
      <p:ext uri="{BB962C8B-B14F-4D97-AF65-F5344CB8AC3E}">
        <p14:creationId xmlns:p14="http://schemas.microsoft.com/office/powerpoint/2010/main" val="281464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43</a:t>
            </a:fld>
            <a:endParaRPr lang="en-US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AA9198E-2527-47A1-AD3E-CCD8F539381D}"/>
              </a:ext>
            </a:extLst>
          </p:cNvPr>
          <p:cNvSpPr txBox="1">
            <a:spLocks/>
          </p:cNvSpPr>
          <p:nvPr/>
        </p:nvSpPr>
        <p:spPr>
          <a:xfrm>
            <a:off x="3258251" y="673377"/>
            <a:ext cx="6072491" cy="222061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class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 err="1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LandAnimal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	</a:t>
            </a:r>
            <a:r>
              <a:rPr lang="en-US" sz="16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US" sz="16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init</a:t>
            </a:r>
            <a:r>
              <a:rPr lang="en-US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16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, weight, 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legCount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		</a:t>
            </a:r>
            <a:r>
              <a:rPr lang="en-US" sz="16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.Name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= “ “</a:t>
            </a: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		</a:t>
            </a:r>
            <a:r>
              <a:rPr lang="en-US" sz="16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.Weight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= weight</a:t>
            </a: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		</a:t>
            </a:r>
            <a:r>
              <a:rPr lang="en-US" sz="16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.LegCount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legCount</a:t>
            </a:r>
            <a:endParaRPr lang="en-US" sz="16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	</a:t>
            </a:r>
            <a:r>
              <a:rPr lang="en-US" sz="16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Eat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(self):</a:t>
            </a: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		...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EEF9555-59B5-42EF-8420-DC5A2D0F8D1F}"/>
              </a:ext>
            </a:extLst>
          </p:cNvPr>
          <p:cNvSpPr txBox="1">
            <a:spLocks/>
          </p:cNvSpPr>
          <p:nvPr/>
        </p:nvSpPr>
        <p:spPr>
          <a:xfrm>
            <a:off x="461855" y="4024159"/>
            <a:ext cx="5577584" cy="222061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class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Dog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1600" dirty="0" err="1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LandAnimal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	</a:t>
            </a:r>
            <a:r>
              <a:rPr lang="en-US" sz="16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US" sz="16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init</a:t>
            </a:r>
            <a:r>
              <a:rPr lang="en-US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16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, name, weight, breed):</a:t>
            </a: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		</a:t>
            </a:r>
            <a:r>
              <a:rPr lang="en-US" sz="16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.Name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= name</a:t>
            </a: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		</a:t>
            </a:r>
            <a:r>
              <a:rPr lang="en-US" sz="16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.Weight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= weight</a:t>
            </a: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		</a:t>
            </a:r>
            <a:r>
              <a:rPr lang="en-US" sz="16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.Breed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= breed</a:t>
            </a: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		</a:t>
            </a:r>
            <a:r>
              <a:rPr lang="en-US" sz="16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.LegCount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= 4</a:t>
            </a: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	</a:t>
            </a:r>
            <a:r>
              <a:rPr lang="en-US" sz="16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Bark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(self):</a:t>
            </a: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		...</a:t>
            </a:r>
          </a:p>
          <a:p>
            <a:endParaRPr lang="en-US" sz="1600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6BAE5BD6-6245-40EE-8AFB-F04E79F3CDD8}"/>
              </a:ext>
            </a:extLst>
          </p:cNvPr>
          <p:cNvSpPr txBox="1">
            <a:spLocks/>
          </p:cNvSpPr>
          <p:nvPr/>
        </p:nvSpPr>
        <p:spPr>
          <a:xfrm>
            <a:off x="6214622" y="4024158"/>
            <a:ext cx="5645139" cy="222061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class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Human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1600" dirty="0" err="1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LandAnimal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	</a:t>
            </a:r>
            <a:r>
              <a:rPr lang="en-US" sz="16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US" sz="16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init</a:t>
            </a:r>
            <a:r>
              <a:rPr lang="en-US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16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, name, weight, nationality):</a:t>
            </a: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		</a:t>
            </a:r>
            <a:r>
              <a:rPr lang="en-US" sz="16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.Name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= name</a:t>
            </a: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		</a:t>
            </a:r>
            <a:r>
              <a:rPr lang="en-US" sz="16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.Weight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= weight</a:t>
            </a: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		</a:t>
            </a:r>
            <a:r>
              <a:rPr lang="en-US" sz="16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.Nationality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= nationality</a:t>
            </a: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		</a:t>
            </a:r>
            <a:r>
              <a:rPr lang="en-US" sz="1600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.LegCount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= 2</a:t>
            </a: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	</a:t>
            </a:r>
            <a:r>
              <a:rPr lang="en-US" sz="16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ChangeNationality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(self):</a:t>
            </a: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		...</a:t>
            </a:r>
          </a:p>
          <a:p>
            <a:endParaRPr lang="en-US" sz="1600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81557B-3B91-410F-93DA-E0822D439CC9}"/>
              </a:ext>
            </a:extLst>
          </p:cNvPr>
          <p:cNvCxnSpPr/>
          <p:nvPr/>
        </p:nvCxnSpPr>
        <p:spPr>
          <a:xfrm flipH="1">
            <a:off x="4101824" y="3074512"/>
            <a:ext cx="1166496" cy="772298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EC5563-3B52-4304-85AF-C562D5811B45}"/>
              </a:ext>
            </a:extLst>
          </p:cNvPr>
          <p:cNvCxnSpPr/>
          <p:nvPr/>
        </p:nvCxnSpPr>
        <p:spPr>
          <a:xfrm>
            <a:off x="7742110" y="3065565"/>
            <a:ext cx="999460" cy="781245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07CB96F-18DC-40C4-A2CE-7BBD7A78F7F5}"/>
              </a:ext>
            </a:extLst>
          </p:cNvPr>
          <p:cNvSpPr txBox="1"/>
          <p:nvPr/>
        </p:nvSpPr>
        <p:spPr>
          <a:xfrm>
            <a:off x="2964701" y="3203951"/>
            <a:ext cx="1191032" cy="477054"/>
          </a:xfrm>
          <a:prstGeom prst="rect">
            <a:avLst/>
          </a:prstGeom>
          <a:noFill/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Inherit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E44865-7854-47C3-A704-3857D701789B}"/>
              </a:ext>
            </a:extLst>
          </p:cNvPr>
          <p:cNvSpPr txBox="1"/>
          <p:nvPr/>
        </p:nvSpPr>
        <p:spPr>
          <a:xfrm>
            <a:off x="8878227" y="3203951"/>
            <a:ext cx="1191032" cy="477054"/>
          </a:xfrm>
          <a:prstGeom prst="rect">
            <a:avLst/>
          </a:prstGeom>
          <a:noFill/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Inherit</a:t>
            </a:r>
          </a:p>
        </p:txBody>
      </p:sp>
    </p:spTree>
    <p:extLst>
      <p:ext uri="{BB962C8B-B14F-4D97-AF65-F5344CB8AC3E}">
        <p14:creationId xmlns:p14="http://schemas.microsoft.com/office/powerpoint/2010/main" val="30664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44</a:t>
            </a:fld>
            <a:endParaRPr lang="en-US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AA9198E-2527-47A1-AD3E-CCD8F539381D}"/>
              </a:ext>
            </a:extLst>
          </p:cNvPr>
          <p:cNvSpPr txBox="1">
            <a:spLocks/>
          </p:cNvSpPr>
          <p:nvPr/>
        </p:nvSpPr>
        <p:spPr>
          <a:xfrm>
            <a:off x="5148101" y="1076578"/>
            <a:ext cx="2593504" cy="7798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class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 err="1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LandAnimal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US" sz="1600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	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...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EEF9555-59B5-42EF-8420-DC5A2D0F8D1F}"/>
              </a:ext>
            </a:extLst>
          </p:cNvPr>
          <p:cNvSpPr txBox="1">
            <a:spLocks/>
          </p:cNvSpPr>
          <p:nvPr/>
        </p:nvSpPr>
        <p:spPr>
          <a:xfrm>
            <a:off x="4101823" y="4787730"/>
            <a:ext cx="4665101" cy="16884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class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Architect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Human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init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__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...):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		...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DesignBuilding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self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		...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81557B-3B91-410F-93DA-E0822D439CC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434373" y="3733565"/>
            <a:ext cx="14011" cy="979837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07CB96F-18DC-40C4-A2CE-7BBD7A78F7F5}"/>
              </a:ext>
            </a:extLst>
          </p:cNvPr>
          <p:cNvSpPr txBox="1"/>
          <p:nvPr/>
        </p:nvSpPr>
        <p:spPr>
          <a:xfrm>
            <a:off x="5148101" y="4118530"/>
            <a:ext cx="1191032" cy="477054"/>
          </a:xfrm>
          <a:prstGeom prst="rect">
            <a:avLst/>
          </a:prstGeom>
          <a:noFill/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Inherit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29E2AC-8AF7-4386-993A-8D72068F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63" y="208004"/>
            <a:ext cx="9981456" cy="779875"/>
          </a:xfrm>
        </p:spPr>
        <p:txBody>
          <a:bodyPr/>
          <a:lstStyle/>
          <a:p>
            <a:r>
              <a:rPr lang="en-US" sz="2400" dirty="0"/>
              <a:t>Inheritance can be indirect and multi-level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399A92CE-EB3E-442D-A3EF-8885C480A6E6}"/>
              </a:ext>
            </a:extLst>
          </p:cNvPr>
          <p:cNvSpPr txBox="1">
            <a:spLocks/>
          </p:cNvSpPr>
          <p:nvPr/>
        </p:nvSpPr>
        <p:spPr>
          <a:xfrm>
            <a:off x="4885391" y="2857287"/>
            <a:ext cx="3097964" cy="8762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class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Human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1600" dirty="0" err="1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LandAnimal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	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4324C8-8A55-4FA8-9920-EF922E54E7FD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444853" y="1856452"/>
            <a:ext cx="17105" cy="952029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6791D1C-C89C-4B4D-99FB-61E88337E054}"/>
              </a:ext>
            </a:extLst>
          </p:cNvPr>
          <p:cNvSpPr txBox="1"/>
          <p:nvPr/>
        </p:nvSpPr>
        <p:spPr>
          <a:xfrm>
            <a:off x="5148101" y="2166589"/>
            <a:ext cx="1191032" cy="477054"/>
          </a:xfrm>
          <a:prstGeom prst="rect">
            <a:avLst/>
          </a:prstGeom>
          <a:noFill/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Inherit</a:t>
            </a:r>
          </a:p>
        </p:txBody>
      </p:sp>
    </p:spTree>
    <p:extLst>
      <p:ext uri="{BB962C8B-B14F-4D97-AF65-F5344CB8AC3E}">
        <p14:creationId xmlns:p14="http://schemas.microsoft.com/office/powerpoint/2010/main" val="336688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5" grpId="0"/>
      <p:bldP spid="14" grpId="0" animBg="1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45</a:t>
            </a:fld>
            <a:endParaRPr lang="en-US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AA9198E-2527-47A1-AD3E-CCD8F539381D}"/>
              </a:ext>
            </a:extLst>
          </p:cNvPr>
          <p:cNvSpPr txBox="1">
            <a:spLocks/>
          </p:cNvSpPr>
          <p:nvPr/>
        </p:nvSpPr>
        <p:spPr>
          <a:xfrm>
            <a:off x="8193122" y="2132380"/>
            <a:ext cx="2593504" cy="7798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class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 err="1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LandAnimal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US" sz="1600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	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...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29E2AC-8AF7-4386-993A-8D72068F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63" y="208004"/>
            <a:ext cx="9981456" cy="779875"/>
          </a:xfrm>
        </p:spPr>
        <p:txBody>
          <a:bodyPr/>
          <a:lstStyle/>
          <a:p>
            <a:r>
              <a:rPr lang="en-US" sz="3000" dirty="0"/>
              <a:t>Some terminologies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399A92CE-EB3E-442D-A3EF-8885C480A6E6}"/>
              </a:ext>
            </a:extLst>
          </p:cNvPr>
          <p:cNvSpPr txBox="1">
            <a:spLocks/>
          </p:cNvSpPr>
          <p:nvPr/>
        </p:nvSpPr>
        <p:spPr>
          <a:xfrm>
            <a:off x="7930412" y="3913089"/>
            <a:ext cx="3097964" cy="8762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class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Dog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1600" dirty="0" err="1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LandAnimal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	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4324C8-8A55-4FA8-9920-EF922E54E7FD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489874" y="2912254"/>
            <a:ext cx="17105" cy="952029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6791D1C-C89C-4B4D-99FB-61E88337E054}"/>
              </a:ext>
            </a:extLst>
          </p:cNvPr>
          <p:cNvSpPr txBox="1"/>
          <p:nvPr/>
        </p:nvSpPr>
        <p:spPr>
          <a:xfrm>
            <a:off x="8193122" y="3222391"/>
            <a:ext cx="1191032" cy="477054"/>
          </a:xfrm>
          <a:prstGeom prst="rect">
            <a:avLst/>
          </a:prstGeom>
          <a:noFill/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Segoe UI" panose="020B0502040204020203" pitchFamily="34" charset="0"/>
                <a:cs typeface="Segoe UI" panose="020B0502040204020203" pitchFamily="34" charset="0"/>
              </a:rPr>
              <a:t>Inherit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69171-AF50-41AC-8A8F-77BBE417A2F2}"/>
              </a:ext>
            </a:extLst>
          </p:cNvPr>
          <p:cNvSpPr txBox="1"/>
          <p:nvPr/>
        </p:nvSpPr>
        <p:spPr>
          <a:xfrm>
            <a:off x="1341076" y="2313116"/>
            <a:ext cx="6589336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i="1" dirty="0">
                <a:latin typeface="Segoe UI" panose="020B0502040204020203" pitchFamily="34" charset="0"/>
                <a:cs typeface="Segoe UI" panose="020B0502040204020203" pitchFamily="34" charset="0"/>
              </a:rPr>
              <a:t>Dog </a:t>
            </a:r>
            <a:r>
              <a:rPr lang="en-US" sz="25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inherits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5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LandAnimal</a:t>
            </a:r>
            <a:endParaRPr lang="en-US" sz="25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i="1" dirty="0">
                <a:latin typeface="Segoe UI" panose="020B0502040204020203" pitchFamily="34" charset="0"/>
                <a:cs typeface="Segoe UI" panose="020B0502040204020203" pitchFamily="34" charset="0"/>
              </a:rPr>
              <a:t>Dog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lang="en-US" sz="25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derived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from </a:t>
            </a:r>
            <a:r>
              <a:rPr lang="en-US" sz="25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LandAnimal</a:t>
            </a:r>
            <a:endParaRPr lang="en-US" sz="25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LandAnimal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is the </a:t>
            </a:r>
            <a:r>
              <a:rPr lang="en-US" sz="25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parent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5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n-US" sz="2500" i="1" dirty="0">
                <a:latin typeface="Segoe UI" panose="020B0502040204020203" pitchFamily="34" charset="0"/>
                <a:cs typeface="Segoe UI" panose="020B0502040204020203" pitchFamily="34" charset="0"/>
              </a:rPr>
              <a:t>Dog</a:t>
            </a:r>
          </a:p>
          <a:p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                                 </a:t>
            </a:r>
            <a:r>
              <a:rPr lang="en-US" sz="25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</a:t>
            </a:r>
            <a:r>
              <a:rPr lang="en-US" sz="2500" b="1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5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i="1" dirty="0">
                <a:latin typeface="Segoe UI" panose="020B0502040204020203" pitchFamily="34" charset="0"/>
                <a:cs typeface="Segoe UI" panose="020B0502040204020203" pitchFamily="34" charset="0"/>
              </a:rPr>
              <a:t>Dog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is a </a:t>
            </a:r>
            <a:r>
              <a:rPr lang="en-US" sz="25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child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5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n-US" sz="25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LandAnimal</a:t>
            </a:r>
            <a:endParaRPr lang="en-US" sz="25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              </a:t>
            </a:r>
            <a:r>
              <a:rPr lang="en-US" sz="25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derived</a:t>
            </a:r>
            <a:r>
              <a:rPr lang="en-US" sz="2500" b="1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5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</a:p>
          <a:p>
            <a:r>
              <a:rPr lang="en-US" sz="25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 subclass</a:t>
            </a:r>
          </a:p>
          <a:p>
            <a:endParaRPr lang="en-US" sz="25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92D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89240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 animBg="1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29E2AC-8AF7-4386-993A-8D72068F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63" y="208004"/>
            <a:ext cx="9981456" cy="779875"/>
          </a:xfrm>
        </p:spPr>
        <p:txBody>
          <a:bodyPr/>
          <a:lstStyle/>
          <a:p>
            <a:r>
              <a:rPr lang="en-US" sz="3000" dirty="0"/>
              <a:t>Example of class inheritance in </a:t>
            </a:r>
            <a:r>
              <a:rPr lang="en-US" sz="3000" dirty="0" err="1"/>
              <a:t>RhinoCommon</a:t>
            </a:r>
            <a:endParaRPr lang="en-US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F5843D-F52B-4A92-8675-EB5713D061DD}"/>
              </a:ext>
            </a:extLst>
          </p:cNvPr>
          <p:cNvSpPr txBox="1"/>
          <p:nvPr/>
        </p:nvSpPr>
        <p:spPr>
          <a:xfrm>
            <a:off x="4038723" y="1590196"/>
            <a:ext cx="1370620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1409F-AAFF-4472-AFA7-15690D18EF12}"/>
              </a:ext>
            </a:extLst>
          </p:cNvPr>
          <p:cNvSpPr txBox="1"/>
          <p:nvPr/>
        </p:nvSpPr>
        <p:spPr>
          <a:xfrm>
            <a:off x="1190328" y="4752190"/>
            <a:ext cx="2079458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LineCurve</a:t>
            </a:r>
            <a:endParaRPr lang="en-US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02522B-0E49-43AB-BE37-86E70BB25943}"/>
              </a:ext>
            </a:extLst>
          </p:cNvPr>
          <p:cNvSpPr txBox="1"/>
          <p:nvPr/>
        </p:nvSpPr>
        <p:spPr>
          <a:xfrm>
            <a:off x="3764690" y="4752190"/>
            <a:ext cx="1918687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ArcCurve</a:t>
            </a:r>
            <a:endParaRPr lang="en-US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CF0DDB-75F2-4E5A-A044-E222AED677CE}"/>
              </a:ext>
            </a:extLst>
          </p:cNvPr>
          <p:cNvSpPr txBox="1"/>
          <p:nvPr/>
        </p:nvSpPr>
        <p:spPr>
          <a:xfrm>
            <a:off x="6160560" y="4752190"/>
            <a:ext cx="2372342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NurbsCurve</a:t>
            </a:r>
            <a:endParaRPr lang="en-US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197616-EEB0-4B97-A75C-FD39FC4C8F0D}"/>
              </a:ext>
            </a:extLst>
          </p:cNvPr>
          <p:cNvSpPr txBox="1"/>
          <p:nvPr/>
        </p:nvSpPr>
        <p:spPr>
          <a:xfrm>
            <a:off x="9010085" y="4752190"/>
            <a:ext cx="2054648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PolyCurve</a:t>
            </a:r>
            <a:endParaRPr lang="en-US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50148-4FF8-4F4B-8A45-7E4207E774CB}"/>
              </a:ext>
            </a:extLst>
          </p:cNvPr>
          <p:cNvSpPr txBox="1"/>
          <p:nvPr/>
        </p:nvSpPr>
        <p:spPr>
          <a:xfrm>
            <a:off x="5670480" y="1237586"/>
            <a:ext cx="419217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  <a:cs typeface="Consolas" panose="020B0609020204030204" pitchFamily="49" charset="0"/>
              </a:rPr>
              <a:t>Degree, Dimension, Domain</a:t>
            </a:r>
          </a:p>
          <a:p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  <a:cs typeface="Consolas" panose="020B0609020204030204" pitchFamily="49" charset="0"/>
              </a:rPr>
              <a:t>ClosestPoint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  <a:cs typeface="Consolas" panose="020B0609020204030204" pitchFamily="49" charset="0"/>
              </a:rPr>
              <a:t>PointAt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  <a:cs typeface="Consolas" panose="020B0609020204030204" pitchFamily="49" charset="0"/>
              </a:rPr>
              <a:t>()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E5AB87-D0A6-4011-8796-5FF3EFB39486}"/>
              </a:ext>
            </a:extLst>
          </p:cNvPr>
          <p:cNvCxnSpPr/>
          <p:nvPr/>
        </p:nvCxnSpPr>
        <p:spPr>
          <a:xfrm flipH="1">
            <a:off x="2169655" y="2484081"/>
            <a:ext cx="2290978" cy="2177600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66287F-27A7-4FF3-BDDA-544D4BA58CC6}"/>
              </a:ext>
            </a:extLst>
          </p:cNvPr>
          <p:cNvCxnSpPr/>
          <p:nvPr/>
        </p:nvCxnSpPr>
        <p:spPr>
          <a:xfrm>
            <a:off x="4721770" y="2484081"/>
            <a:ext cx="2264" cy="2177600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7C1B11-33B3-42E5-A074-08FCFB437AE0}"/>
              </a:ext>
            </a:extLst>
          </p:cNvPr>
          <p:cNvCxnSpPr/>
          <p:nvPr/>
        </p:nvCxnSpPr>
        <p:spPr>
          <a:xfrm>
            <a:off x="4985171" y="2484081"/>
            <a:ext cx="2293241" cy="2177600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2B489C-C75C-4DDA-A2DB-DE681FDF5AAA}"/>
              </a:ext>
            </a:extLst>
          </p:cNvPr>
          <p:cNvCxnSpPr/>
          <p:nvPr/>
        </p:nvCxnSpPr>
        <p:spPr>
          <a:xfrm>
            <a:off x="5289972" y="2484081"/>
            <a:ext cx="4625163" cy="2177600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A731F0C-87ED-4EDC-9915-8792126A53FD}"/>
              </a:ext>
            </a:extLst>
          </p:cNvPr>
          <p:cNvSpPr txBox="1"/>
          <p:nvPr/>
        </p:nvSpPr>
        <p:spPr>
          <a:xfrm>
            <a:off x="1826741" y="5522473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  <a:cs typeface="Consolas" panose="020B0609020204030204" pitchFamily="49" charset="0"/>
              </a:rPr>
              <a:t>Line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877609-BF0F-46C0-BE42-76E1978E29FF}"/>
              </a:ext>
            </a:extLst>
          </p:cNvPr>
          <p:cNvSpPr txBox="1"/>
          <p:nvPr/>
        </p:nvSpPr>
        <p:spPr>
          <a:xfrm>
            <a:off x="6160560" y="5568639"/>
            <a:ext cx="25891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  <a:cs typeface="Consolas" panose="020B0609020204030204" pitchFamily="49" charset="0"/>
              </a:rPr>
              <a:t>Points</a:t>
            </a:r>
          </a:p>
          <a:p>
            <a:r>
              <a:rPr lang="en-US" sz="2500" dirty="0" err="1">
                <a:latin typeface="Iosevka" panose="02000509000000000000" pitchFamily="49" charset="0"/>
                <a:ea typeface="Iosevka" panose="02000509000000000000" pitchFamily="49" charset="0"/>
                <a:cs typeface="Consolas" panose="020B0609020204030204" pitchFamily="49" charset="0"/>
              </a:rPr>
              <a:t>Reparametrize</a:t>
            </a:r>
            <a:r>
              <a:rPr lang="en-US" sz="2500" dirty="0">
                <a:latin typeface="Iosevka" panose="02000509000000000000" pitchFamily="49" charset="0"/>
                <a:ea typeface="Iosevka" panose="02000509000000000000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1574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8" grpId="0" animBg="1"/>
      <p:bldP spid="19" grpId="0" animBg="1"/>
      <p:bldP spid="2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47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29E2AC-8AF7-4386-993A-8D72068F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63" y="208004"/>
            <a:ext cx="9981456" cy="779875"/>
          </a:xfrm>
        </p:spPr>
        <p:txBody>
          <a:bodyPr/>
          <a:lstStyle/>
          <a:p>
            <a:r>
              <a:rPr lang="en-US" sz="3000" dirty="0"/>
              <a:t>Example of class inheritance in </a:t>
            </a:r>
            <a:r>
              <a:rPr lang="en-US" sz="3000" dirty="0" err="1"/>
              <a:t>RhinoCommon</a:t>
            </a:r>
            <a:endParaRPr lang="en-US" sz="3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D7C2FE-9079-484D-B2B4-2140F2FC09AE}"/>
              </a:ext>
            </a:extLst>
          </p:cNvPr>
          <p:cNvSpPr txBox="1"/>
          <p:nvPr/>
        </p:nvSpPr>
        <p:spPr>
          <a:xfrm>
            <a:off x="2845733" y="4190423"/>
            <a:ext cx="1370620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14C503-1F2C-4F33-9597-4417B5455651}"/>
              </a:ext>
            </a:extLst>
          </p:cNvPr>
          <p:cNvSpPr txBox="1"/>
          <p:nvPr/>
        </p:nvSpPr>
        <p:spPr>
          <a:xfrm>
            <a:off x="766275" y="5832876"/>
            <a:ext cx="2079458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LineCurve</a:t>
            </a:r>
            <a:endParaRPr lang="en-US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C9812C-B5CC-47CB-A948-BC9A6F604423}"/>
              </a:ext>
            </a:extLst>
          </p:cNvPr>
          <p:cNvSpPr txBox="1"/>
          <p:nvPr/>
        </p:nvSpPr>
        <p:spPr>
          <a:xfrm>
            <a:off x="3088919" y="5841685"/>
            <a:ext cx="1918687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ArcCurve</a:t>
            </a:r>
            <a:endParaRPr lang="en-US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00F467-D40A-4D3A-A525-167D954726E4}"/>
              </a:ext>
            </a:extLst>
          </p:cNvPr>
          <p:cNvSpPr txBox="1"/>
          <p:nvPr/>
        </p:nvSpPr>
        <p:spPr>
          <a:xfrm>
            <a:off x="5221333" y="5855990"/>
            <a:ext cx="2372342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NurbsCurve</a:t>
            </a:r>
            <a:endParaRPr lang="en-US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7B7C4E-F4C8-4D24-852B-E100EC321F10}"/>
              </a:ext>
            </a:extLst>
          </p:cNvPr>
          <p:cNvSpPr txBox="1"/>
          <p:nvPr/>
        </p:nvSpPr>
        <p:spPr>
          <a:xfrm>
            <a:off x="7807402" y="5865210"/>
            <a:ext cx="2054648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PolyCurve</a:t>
            </a:r>
            <a:endParaRPr lang="en-US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499F0D-9635-4A8E-8D0F-A1414CE75B11}"/>
              </a:ext>
            </a:extLst>
          </p:cNvPr>
          <p:cNvCxnSpPr>
            <a:endCxn id="17" idx="0"/>
          </p:cNvCxnSpPr>
          <p:nvPr/>
        </p:nvCxnSpPr>
        <p:spPr>
          <a:xfrm flipH="1">
            <a:off x="1806004" y="4979984"/>
            <a:ext cx="1282915" cy="852892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B2B0352-4CCF-40BC-AA72-CEC5B72DD531}"/>
              </a:ext>
            </a:extLst>
          </p:cNvPr>
          <p:cNvCxnSpPr>
            <a:endCxn id="27" idx="0"/>
          </p:cNvCxnSpPr>
          <p:nvPr/>
        </p:nvCxnSpPr>
        <p:spPr>
          <a:xfrm>
            <a:off x="3380496" y="4883364"/>
            <a:ext cx="667767" cy="958321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F631123-424E-4A6D-8955-44F1822CDA19}"/>
              </a:ext>
            </a:extLst>
          </p:cNvPr>
          <p:cNvCxnSpPr>
            <a:endCxn id="28" idx="0"/>
          </p:cNvCxnSpPr>
          <p:nvPr/>
        </p:nvCxnSpPr>
        <p:spPr>
          <a:xfrm>
            <a:off x="3848329" y="4979984"/>
            <a:ext cx="2559175" cy="876006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1F08877-FBED-4E38-A50D-6B7C89142614}"/>
              </a:ext>
            </a:extLst>
          </p:cNvPr>
          <p:cNvCxnSpPr>
            <a:endCxn id="29" idx="0"/>
          </p:cNvCxnSpPr>
          <p:nvPr/>
        </p:nvCxnSpPr>
        <p:spPr>
          <a:xfrm>
            <a:off x="4294896" y="4865458"/>
            <a:ext cx="4539830" cy="999752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C810196-2D55-4C57-AED3-94FC3B621F8E}"/>
              </a:ext>
            </a:extLst>
          </p:cNvPr>
          <p:cNvSpPr txBox="1"/>
          <p:nvPr/>
        </p:nvSpPr>
        <p:spPr>
          <a:xfrm>
            <a:off x="4868880" y="2512003"/>
            <a:ext cx="2865966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GeometryBase</a:t>
            </a:r>
            <a:endParaRPr lang="en-US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C44BC1-71D8-4D16-ADFA-FE67CA9503AA}"/>
              </a:ext>
            </a:extLst>
          </p:cNvPr>
          <p:cNvSpPr txBox="1"/>
          <p:nvPr/>
        </p:nvSpPr>
        <p:spPr>
          <a:xfrm>
            <a:off x="7193880" y="4203590"/>
            <a:ext cx="1370620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Mesh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AA3A8B-91E5-4665-A8D6-53EE04D80216}"/>
              </a:ext>
            </a:extLst>
          </p:cNvPr>
          <p:cNvSpPr txBox="1"/>
          <p:nvPr/>
        </p:nvSpPr>
        <p:spPr>
          <a:xfrm>
            <a:off x="5180484" y="4190423"/>
            <a:ext cx="1370620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Brep</a:t>
            </a:r>
            <a:endParaRPr lang="en-US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A5D62E-348C-4CA4-AF7E-79B7ADA30878}"/>
              </a:ext>
            </a:extLst>
          </p:cNvPr>
          <p:cNvSpPr txBox="1"/>
          <p:nvPr/>
        </p:nvSpPr>
        <p:spPr>
          <a:xfrm>
            <a:off x="9275370" y="4185684"/>
            <a:ext cx="1735750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Surface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A07E5B-93F2-43E6-AEBD-0BB09EC62340}"/>
              </a:ext>
            </a:extLst>
          </p:cNvPr>
          <p:cNvCxnSpPr>
            <a:endCxn id="37" idx="0"/>
          </p:cNvCxnSpPr>
          <p:nvPr/>
        </p:nvCxnSpPr>
        <p:spPr>
          <a:xfrm>
            <a:off x="7734846" y="3230964"/>
            <a:ext cx="2408399" cy="954720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1B939DB-9B50-4B74-BEA0-B4C9C6A01569}"/>
              </a:ext>
            </a:extLst>
          </p:cNvPr>
          <p:cNvCxnSpPr>
            <a:endCxn id="35" idx="0"/>
          </p:cNvCxnSpPr>
          <p:nvPr/>
        </p:nvCxnSpPr>
        <p:spPr>
          <a:xfrm>
            <a:off x="7012733" y="3234156"/>
            <a:ext cx="866457" cy="969434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8C73472-05BB-43C8-967C-35A332F52835}"/>
              </a:ext>
            </a:extLst>
          </p:cNvPr>
          <p:cNvCxnSpPr>
            <a:stCxn id="34" idx="2"/>
            <a:endCxn id="36" idx="0"/>
          </p:cNvCxnSpPr>
          <p:nvPr/>
        </p:nvCxnSpPr>
        <p:spPr>
          <a:xfrm flipH="1">
            <a:off x="5865794" y="3191777"/>
            <a:ext cx="436069" cy="998646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B20440C-92C5-4718-B531-9EC98D95084F}"/>
              </a:ext>
            </a:extLst>
          </p:cNvPr>
          <p:cNvCxnSpPr>
            <a:endCxn id="16" idx="0"/>
          </p:cNvCxnSpPr>
          <p:nvPr/>
        </p:nvCxnSpPr>
        <p:spPr>
          <a:xfrm flipH="1">
            <a:off x="3531043" y="3270209"/>
            <a:ext cx="2174074" cy="920214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3FA659A-8291-4D9A-83EE-519F4CA7F654}"/>
              </a:ext>
            </a:extLst>
          </p:cNvPr>
          <p:cNvSpPr txBox="1"/>
          <p:nvPr/>
        </p:nvSpPr>
        <p:spPr>
          <a:xfrm>
            <a:off x="5584823" y="874856"/>
            <a:ext cx="1645362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7C122E5-0CDA-4BDE-94CF-CA85970C6386}"/>
              </a:ext>
            </a:extLst>
          </p:cNvPr>
          <p:cNvCxnSpPr/>
          <p:nvPr/>
        </p:nvCxnSpPr>
        <p:spPr>
          <a:xfrm flipH="1">
            <a:off x="6353874" y="1616844"/>
            <a:ext cx="4875" cy="792619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9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158" y="258314"/>
            <a:ext cx="9863558" cy="557969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Example: intersections between a line and a mesh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8BA3C8-EBFC-4D1E-9B03-5189D0BF1BDD}"/>
              </a:ext>
            </a:extLst>
          </p:cNvPr>
          <p:cNvSpPr txBox="1">
            <a:spLocks/>
          </p:cNvSpPr>
          <p:nvPr/>
        </p:nvSpPr>
        <p:spPr>
          <a:xfrm>
            <a:off x="378879" y="1624463"/>
            <a:ext cx="6350784" cy="1804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from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Rhino.Geometry.Intersect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Intersection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result = </a:t>
            </a:r>
            <a:r>
              <a:rPr lang="en-GB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Intersection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MeshLine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iMesh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iLine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oHitPoints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result[0]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9EF39-F845-4F32-82E3-54D23281507B}"/>
              </a:ext>
            </a:extLst>
          </p:cNvPr>
          <p:cNvSpPr txBox="1"/>
          <p:nvPr/>
        </p:nvSpPr>
        <p:spPr>
          <a:xfrm>
            <a:off x="315158" y="1020318"/>
            <a:ext cx="8856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Please open file </a:t>
            </a: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SimpleMeshLineIntersections.gh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880015-97AF-450A-8319-6061450A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295" y="3210809"/>
            <a:ext cx="7499684" cy="330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5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6192" y="2730976"/>
            <a:ext cx="9981456" cy="1858779"/>
          </a:xfrm>
        </p:spPr>
        <p:txBody>
          <a:bodyPr/>
          <a:lstStyle/>
          <a:p>
            <a:pPr algn="ctr"/>
            <a:r>
              <a:rPr lang="en-US" sz="8000" dirty="0">
                <a:solidFill>
                  <a:schemeClr val="accent5">
                    <a:lumMod val="75000"/>
                  </a:schemeClr>
                </a:solidFill>
              </a:rPr>
              <a:t>Persistent data </a:t>
            </a:r>
            <a:br>
              <a:rPr lang="en-US" sz="8000" dirty="0">
                <a:solidFill>
                  <a:schemeClr val="accent5">
                    <a:lumMod val="75000"/>
                  </a:schemeClr>
                </a:solidFill>
              </a:rPr>
            </a:br>
            <a:endParaRPr lang="en-US" sz="8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158" y="258314"/>
            <a:ext cx="7896686" cy="557969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Persistent data: A simple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54AE54-8D1C-4478-BFFD-078B9CE52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725" y="1332482"/>
            <a:ext cx="6515100" cy="29146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8BA3C8-EBFC-4D1E-9B03-5189D0BF1BDD}"/>
              </a:ext>
            </a:extLst>
          </p:cNvPr>
          <p:cNvSpPr txBox="1">
            <a:spLocks/>
          </p:cNvSpPr>
          <p:nvPr/>
        </p:nvSpPr>
        <p:spPr>
          <a:xfrm>
            <a:off x="563363" y="1332482"/>
            <a:ext cx="4097414" cy="212643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if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iReset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m = 0</a:t>
            </a:r>
          </a:p>
          <a:p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else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m += 1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m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A4DCE5-3D39-4CEF-ABC0-EC5CB7D6423E}"/>
              </a:ext>
            </a:extLst>
          </p:cNvPr>
          <p:cNvSpPr txBox="1"/>
          <p:nvPr/>
        </p:nvSpPr>
        <p:spPr>
          <a:xfrm>
            <a:off x="1930447" y="4894486"/>
            <a:ext cx="88561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Notice that the value of the variable m is retained after each run of the Python component!</a:t>
            </a:r>
          </a:p>
        </p:txBody>
      </p:sp>
    </p:spTree>
    <p:extLst>
      <p:ext uri="{BB962C8B-B14F-4D97-AF65-F5344CB8AC3E}">
        <p14:creationId xmlns:p14="http://schemas.microsoft.com/office/powerpoint/2010/main" val="360669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158" y="258314"/>
            <a:ext cx="7896686" cy="557969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Persistent data: Animating geometries 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8BA3C8-EBFC-4D1E-9B03-5189D0BF1BDD}"/>
              </a:ext>
            </a:extLst>
          </p:cNvPr>
          <p:cNvSpPr txBox="1">
            <a:spLocks/>
          </p:cNvSpPr>
          <p:nvPr/>
        </p:nvSpPr>
        <p:spPr>
          <a:xfrm>
            <a:off x="567174" y="1217073"/>
            <a:ext cx="5309843" cy="25825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sz="16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GB" sz="1600" dirty="0">
              <a:solidFill>
                <a:srgbClr val="0000FF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if</a:t>
            </a:r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iReset</a:t>
            </a:r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movingPoint</a:t>
            </a:r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 = rg.</a:t>
            </a:r>
            <a:r>
              <a:rPr lang="en-GB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(0, 0, 0)</a:t>
            </a:r>
          </a:p>
          <a:p>
            <a:r>
              <a:rPr lang="en-GB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else</a:t>
            </a:r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movingPoint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+= rg.</a:t>
            </a:r>
            <a:r>
              <a:rPr lang="en-US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Vector3d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(0.1, 0.1, 0.0)</a:t>
            </a:r>
          </a:p>
          <a:p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</a:p>
          <a:p>
            <a:r>
              <a:rPr lang="en-GB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oGeometry</a:t>
            </a:r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movingPoint</a:t>
            </a:r>
            <a:endParaRPr lang="en-US" sz="1600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B45D7-77F8-46DB-A0D1-E8E0CB4CC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200" y="3572892"/>
            <a:ext cx="76676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9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158" y="258314"/>
            <a:ext cx="7896686" cy="557969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Even better: </a:t>
            </a:r>
            <a:r>
              <a:rPr lang="en-US" sz="3000" dirty="0">
                <a:solidFill>
                  <a:srgbClr val="C00000"/>
                </a:solidFill>
              </a:rPr>
              <a:t>Interactive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animation !!!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8BA3C8-EBFC-4D1E-9B03-5189D0BF1BDD}"/>
              </a:ext>
            </a:extLst>
          </p:cNvPr>
          <p:cNvSpPr txBox="1">
            <a:spLocks/>
          </p:cNvSpPr>
          <p:nvPr/>
        </p:nvSpPr>
        <p:spPr>
          <a:xfrm>
            <a:off x="567174" y="1217073"/>
            <a:ext cx="5309843" cy="25825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sz="16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GB" sz="1600" dirty="0">
              <a:solidFill>
                <a:srgbClr val="0000FF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if</a:t>
            </a:r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iReset</a:t>
            </a:r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movingPoint</a:t>
            </a:r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 = rg.</a:t>
            </a:r>
            <a:r>
              <a:rPr lang="en-GB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(0, 0, 0)</a:t>
            </a:r>
          </a:p>
          <a:p>
            <a:r>
              <a:rPr lang="en-GB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else</a:t>
            </a:r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movingPoint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+= 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iVelocity</a:t>
            </a:r>
            <a:endParaRPr lang="en-US" sz="16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</a:p>
          <a:p>
            <a:r>
              <a:rPr lang="en-GB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oGeometry</a:t>
            </a:r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movingPoint</a:t>
            </a:r>
            <a:endParaRPr lang="en-US" sz="1600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2578D4-FE14-44E7-A5DC-F466AE807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860" y="3402523"/>
            <a:ext cx="7133968" cy="31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5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8919</TotalTime>
  <Words>2533</Words>
  <Application>Microsoft Office PowerPoint</Application>
  <PresentationFormat>Widescreen</PresentationFormat>
  <Paragraphs>594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Iosevka</vt:lpstr>
      <vt:lpstr>Calibri</vt:lpstr>
      <vt:lpstr>PragmataPro</vt:lpstr>
      <vt:lpstr>Segoe UI</vt:lpstr>
      <vt:lpstr>Roboto Condensed</vt:lpstr>
      <vt:lpstr>Century Gothic</vt:lpstr>
      <vt:lpstr>Wingdings 3</vt:lpstr>
      <vt:lpstr>Arial</vt:lpstr>
      <vt:lpstr>Ion</vt:lpstr>
      <vt:lpstr>PowerPoint Presentation</vt:lpstr>
      <vt:lpstr>Camera</vt:lpstr>
      <vt:lpstr>Example: setting camera position and direction</vt:lpstr>
      <vt:lpstr>Geometric Intersections</vt:lpstr>
      <vt:lpstr>Example: intersections between a line and a mesh</vt:lpstr>
      <vt:lpstr>Persistent data  </vt:lpstr>
      <vt:lpstr>Persistent data: A simple example</vt:lpstr>
      <vt:lpstr>Persistent data: Animating geometries !</vt:lpstr>
      <vt:lpstr>Even better: Interactive animation !!!</vt:lpstr>
      <vt:lpstr>Live Example: Interactive mesh painting (using the mouse)</vt:lpstr>
      <vt:lpstr>Live Example: “Particle”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Object-Oriented Programming</vt:lpstr>
      <vt:lpstr>Data types</vt:lpstr>
      <vt:lpstr>Example: The “Pyramid” data type</vt:lpstr>
      <vt:lpstr>Example: The “Pyramid” data type</vt:lpstr>
      <vt:lpstr>Constructor with parameters</vt:lpstr>
      <vt:lpstr>A data type has a set of pre-defined methods:</vt:lpstr>
      <vt:lpstr>Defining the method GetVolume for our Pyramid class</vt:lpstr>
      <vt:lpstr>Computing the edge lines of the pyramid</vt:lpstr>
      <vt:lpstr>A method can modify the values stored in the properties</vt:lpstr>
      <vt:lpstr>PowerPoint Presentation</vt:lpstr>
      <vt:lpstr>A method can create a brand new object of the same class</vt:lpstr>
      <vt:lpstr>A method can create a brand new object of the same class</vt:lpstr>
      <vt:lpstr>Within a class, a method can call another method</vt:lpstr>
      <vt:lpstr>We can send a Pyramid object into a function/method</vt:lpstr>
      <vt:lpstr>Live Example: Wandering Particles</vt:lpstr>
      <vt:lpstr>A simple class that describes moving particles</vt:lpstr>
      <vt:lpstr>Applying random change to velocity</vt:lpstr>
      <vt:lpstr>Record the position history</vt:lpstr>
      <vt:lpstr>Draw the travelling path</vt:lpstr>
      <vt:lpstr>Let’s have two particles instead of one!</vt:lpstr>
      <vt:lpstr>10-minute extension exercise</vt:lpstr>
      <vt:lpstr>Advanced concepts in Object-Oriented Programming</vt:lpstr>
      <vt:lpstr>Inheritance</vt:lpstr>
      <vt:lpstr>PowerPoint Presentation</vt:lpstr>
      <vt:lpstr>Inheritance can be indirect and multi-level</vt:lpstr>
      <vt:lpstr>Some terminologies</vt:lpstr>
      <vt:lpstr>Example of class inheritance in RhinoCommon</vt:lpstr>
      <vt:lpstr>Example of class inheritance in RhinoCommon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Long Nguyen</dc:creator>
  <cp:lastModifiedBy>Long Nguyen</cp:lastModifiedBy>
  <cp:revision>756</cp:revision>
  <dcterms:created xsi:type="dcterms:W3CDTF">2015-03-01T18:30:11Z</dcterms:created>
  <dcterms:modified xsi:type="dcterms:W3CDTF">2020-02-14T16:43:24Z</dcterms:modified>
</cp:coreProperties>
</file>